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drawings/drawing1.xml" ContentType="application/vnd.openxmlformats-officedocument.drawingml.chartshapes+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1.xml" ContentType="application/vnd.openxmlformats-officedocument.presentationml.comments+xml"/>
  <Override PartName="/ppt/charts/chart1.xml" ContentType="application/vnd.openxmlformats-officedocument.drawingml.chart+xml"/>
  <Override PartName="/ppt/comments/comment2.xml" ContentType="application/vnd.openxmlformats-officedocument.presentationml.comments+xml"/>
  <Override PartName="/ppt/theme/theme2.xml" ContentType="application/vnd.openxmlformats-officedocument.theme+xml"/>
  <Override PartName="/ppt/diagrams/drawing1.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diagrams/colors1.xml" ContentType="application/vnd.openxmlformats-officedocument.drawingml.diagramColors+xml"/>
  <Override PartName="/ppt/commentAuthors.xml" ContentType="application/vnd.openxmlformats-officedocument.presentationml.commentAuthors+xml"/>
  <Override PartName="/ppt/diagrams/quickStyle1.xml" ContentType="application/vnd.openxmlformats-officedocument.drawingml.diagramStyle+xml"/>
  <Override PartName="/ppt/diagrams/layout1.xml" ContentType="application/vnd.openxmlformats-officedocument.drawingml.diagramLayout+xml"/>
  <Override PartName="/ppt/charts/style1.xml" ContentType="application/vnd.ms-office.chartstyle+xml"/>
  <Override PartName="/ppt/comments/comment4.xml" ContentType="application/vnd.openxmlformats-officedocument.presentationml.comments+xml"/>
  <Override PartName="/ppt/comments/comment3.xml" ContentType="application/vnd.openxmlformats-officedocument.presentationml.comments+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2"/>
  </p:notesMasterIdLst>
  <p:sldIdLst>
    <p:sldId id="256" r:id="rId2"/>
    <p:sldId id="257" r:id="rId3"/>
    <p:sldId id="391" r:id="rId4"/>
    <p:sldId id="353" r:id="rId5"/>
    <p:sldId id="323" r:id="rId6"/>
    <p:sldId id="285" r:id="rId7"/>
    <p:sldId id="326" r:id="rId8"/>
    <p:sldId id="302" r:id="rId9"/>
    <p:sldId id="397" r:id="rId10"/>
    <p:sldId id="416" r:id="rId11"/>
    <p:sldId id="458" r:id="rId12"/>
    <p:sldId id="453" r:id="rId13"/>
    <p:sldId id="461" r:id="rId14"/>
    <p:sldId id="459" r:id="rId15"/>
    <p:sldId id="455" r:id="rId16"/>
    <p:sldId id="454" r:id="rId17"/>
    <p:sldId id="441" r:id="rId18"/>
    <p:sldId id="460" r:id="rId19"/>
    <p:sldId id="452" r:id="rId20"/>
    <p:sldId id="442" r:id="rId21"/>
    <p:sldId id="463" r:id="rId22"/>
    <p:sldId id="462" r:id="rId23"/>
    <p:sldId id="432" r:id="rId24"/>
    <p:sldId id="464" r:id="rId25"/>
    <p:sldId id="434" r:id="rId26"/>
    <p:sldId id="446" r:id="rId27"/>
    <p:sldId id="465" r:id="rId28"/>
    <p:sldId id="447" r:id="rId29"/>
    <p:sldId id="274" r:id="rId30"/>
    <p:sldId id="3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2455978B-1502-42F6-9DF9-01D5AD8D9FF0}">
          <p14:sldIdLst>
            <p14:sldId id="256"/>
            <p14:sldId id="257"/>
            <p14:sldId id="391"/>
            <p14:sldId id="353"/>
            <p14:sldId id="323"/>
            <p14:sldId id="285"/>
            <p14:sldId id="326"/>
            <p14:sldId id="302"/>
            <p14:sldId id="397"/>
            <p14:sldId id="416"/>
            <p14:sldId id="458"/>
            <p14:sldId id="453"/>
            <p14:sldId id="461"/>
            <p14:sldId id="459"/>
            <p14:sldId id="455"/>
            <p14:sldId id="454"/>
            <p14:sldId id="441"/>
            <p14:sldId id="460"/>
            <p14:sldId id="452"/>
            <p14:sldId id="442"/>
            <p14:sldId id="463"/>
            <p14:sldId id="462"/>
            <p14:sldId id="432"/>
            <p14:sldId id="464"/>
            <p14:sldId id="434"/>
            <p14:sldId id="446"/>
            <p14:sldId id="465"/>
            <p14:sldId id="447"/>
            <p14:sldId id="274"/>
            <p14:sldId id="31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zmín" initials="Y" lastIdx="171" clrIdx="0">
    <p:extLst>
      <p:ext uri="{19B8F6BF-5375-455C-9EA6-DF929625EA0E}">
        <p15:presenceInfo xmlns:p15="http://schemas.microsoft.com/office/powerpoint/2012/main" userId="b794ff191ce1a8ac" providerId="Windows Live"/>
      </p:ext>
    </p:extLst>
  </p:cmAuthor>
  <p:cmAuthor id="2" name="Micaela Marchant Cáceres" initials="MMC" lastIdx="18" clrIdx="1">
    <p:extLst>
      <p:ext uri="{19B8F6BF-5375-455C-9EA6-DF929625EA0E}">
        <p15:presenceInfo xmlns:p15="http://schemas.microsoft.com/office/powerpoint/2012/main" userId="90f8c29cf7980ec7" providerId="Windows Live"/>
      </p:ext>
    </p:extLst>
  </p:cmAuthor>
  <p:cmAuthor id="3" name="Vicente Vásquez" initials="VV" lastIdx="10" clrIdx="2">
    <p:extLst>
      <p:ext uri="{19B8F6BF-5375-455C-9EA6-DF929625EA0E}">
        <p15:presenceInfo xmlns:p15="http://schemas.microsoft.com/office/powerpoint/2012/main" userId="54c9e6f144661ee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9D2"/>
    <a:srgbClr val="44546A"/>
    <a:srgbClr val="5A697F"/>
    <a:srgbClr val="7CB048"/>
    <a:srgbClr val="C4E455"/>
    <a:srgbClr val="B3DD40"/>
    <a:srgbClr val="2E75B6"/>
    <a:srgbClr val="4BC1F9"/>
    <a:srgbClr val="4AA22F"/>
    <a:srgbClr val="2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26" autoAdjust="0"/>
    <p:restoredTop sz="86395"/>
  </p:normalViewPr>
  <p:slideViewPr>
    <p:cSldViewPr snapToGrid="0">
      <p:cViewPr varScale="1">
        <p:scale>
          <a:sx n="96" d="100"/>
          <a:sy n="96" d="100"/>
        </p:scale>
        <p:origin x="200" y="4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Usos consuntivos del agua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72E-1940-8996-AA396DB3AE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72E-1940-8996-AA396DB3AE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72E-1940-8996-AA396DB3AE8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72E-1940-8996-AA396DB3AE8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72E-1940-8996-AA396DB3AE8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72E-1940-8996-AA396DB3AE85}"/>
              </c:ext>
            </c:extLst>
          </c:dPt>
          <c:dLbls>
            <c:dLbl>
              <c:idx val="1"/>
              <c:layout>
                <c:manualLayout>
                  <c:x val="0.13940243602362204"/>
                  <c:y val="5.396936183751456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72E-1940-8996-AA396DB3AE85}"/>
                </c:ext>
              </c:extLst>
            </c:dLbl>
            <c:dLbl>
              <c:idx val="2"/>
              <c:layout>
                <c:manualLayout>
                  <c:x val="9.2769315944881886E-2"/>
                  <c:y val="0.1197905315089485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72E-1940-8996-AA396DB3AE85}"/>
                </c:ext>
              </c:extLst>
            </c:dLbl>
            <c:dLbl>
              <c:idx val="3"/>
              <c:layout>
                <c:manualLayout>
                  <c:x val="5.2656360467013386E-2"/>
                  <c:y val="8.3341049281556459E-2"/>
                </c:manualLayout>
              </c:layout>
              <c:spPr>
                <a:noFill/>
                <a:ln>
                  <a:noFill/>
                </a:ln>
                <a:effectLst/>
              </c:spPr>
              <c:txPr>
                <a:bodyPr rot="0" spcFirstLastPara="1" vertOverflow="ellipsis" vert="horz" wrap="square" lIns="38100" tIns="19050" rIns="38100" bIns="19050" anchor="ctr" anchorCtr="1">
                  <a:spAutoFit/>
                </a:bodyPr>
                <a:lstStyle/>
                <a:p>
                  <a:pPr>
                    <a:defRPr sz="1900" b="0" i="0" u="none" strike="noStrike" kern="1200" baseline="0">
                      <a:solidFill>
                        <a:schemeClr val="bg1"/>
                      </a:solidFill>
                      <a:latin typeface="Constantia" panose="02030602050306030303" pitchFamily="18" charset="0"/>
                      <a:ea typeface="+mn-ea"/>
                      <a:cs typeface="+mn-cs"/>
                    </a:defRPr>
                  </a:pPr>
                  <a:endParaRPr lang="es-CL"/>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72E-1940-8996-AA396DB3AE85}"/>
                </c:ext>
              </c:extLst>
            </c:dLbl>
            <c:dLbl>
              <c:idx val="4"/>
              <c:layout>
                <c:manualLayout>
                  <c:x val="2.9626555303990908E-2"/>
                  <c:y val="7.0697409735696687E-2"/>
                </c:manualLayout>
              </c:layout>
              <c:spPr>
                <a:noFill/>
                <a:ln>
                  <a:noFill/>
                </a:ln>
                <a:effectLst/>
              </c:spPr>
              <c:txPr>
                <a:bodyPr rot="0" spcFirstLastPara="1" vertOverflow="ellipsis" vert="horz" wrap="square" lIns="38100" tIns="19050" rIns="38100" bIns="19050" anchor="ctr" anchorCtr="1">
                  <a:spAutoFit/>
                </a:bodyPr>
                <a:lstStyle/>
                <a:p>
                  <a:pPr>
                    <a:defRPr sz="1900" b="0" i="0" u="none" strike="noStrike" kern="1200" baseline="0">
                      <a:solidFill>
                        <a:schemeClr val="bg1"/>
                      </a:solidFill>
                      <a:latin typeface="Constantia" panose="02030602050306030303" pitchFamily="18" charset="0"/>
                      <a:ea typeface="+mn-ea"/>
                      <a:cs typeface="+mn-cs"/>
                    </a:defRPr>
                  </a:pPr>
                  <a:endParaRPr lang="es-CL"/>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72E-1940-8996-AA396DB3AE85}"/>
                </c:ext>
              </c:extLst>
            </c:dLbl>
            <c:dLbl>
              <c:idx val="5"/>
              <c:layout>
                <c:manualLayout>
                  <c:x val="0.18272374079140818"/>
                  <c:y val="1.9780434066829209E-3"/>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002060"/>
                      </a:solidFill>
                      <a:latin typeface="Constantia" panose="02030602050306030303" pitchFamily="18" charset="0"/>
                      <a:ea typeface="+mn-ea"/>
                      <a:cs typeface="+mn-cs"/>
                    </a:defRPr>
                  </a:pPr>
                  <a:endParaRPr lang="es-CL"/>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072E-1940-8996-AA396DB3AE8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Constantia" panose="02030602050306030303" pitchFamily="18" charset="0"/>
                    <a:ea typeface="+mn-ea"/>
                    <a:cs typeface="+mn-cs"/>
                  </a:defRPr>
                </a:pPr>
                <a:endParaRPr lang="es-CL"/>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Hoja1!$A$2:$A$7</c:f>
              <c:strCache>
                <c:ptCount val="6"/>
                <c:pt idx="0">
                  <c:v>Agropecuario</c:v>
                </c:pt>
                <c:pt idx="1">
                  <c:v>Agua potable urbana</c:v>
                </c:pt>
                <c:pt idx="2">
                  <c:v>Industria</c:v>
                </c:pt>
                <c:pt idx="3">
                  <c:v>Minería</c:v>
                </c:pt>
                <c:pt idx="4">
                  <c:v>Generación</c:v>
                </c:pt>
                <c:pt idx="5">
                  <c:v>Agua potable rural</c:v>
                </c:pt>
              </c:strCache>
            </c:strRef>
          </c:cat>
          <c:val>
            <c:numRef>
              <c:f>Hoja1!$B$2:$B$7</c:f>
              <c:numCache>
                <c:formatCode>0%</c:formatCode>
                <c:ptCount val="6"/>
                <c:pt idx="0">
                  <c:v>0.72</c:v>
                </c:pt>
                <c:pt idx="1">
                  <c:v>0.11</c:v>
                </c:pt>
                <c:pt idx="2">
                  <c:v>7.0000000000000007E-2</c:v>
                </c:pt>
                <c:pt idx="3">
                  <c:v>0.04</c:v>
                </c:pt>
                <c:pt idx="4">
                  <c:v>0.04</c:v>
                </c:pt>
                <c:pt idx="5">
                  <c:v>0.01</c:v>
                </c:pt>
              </c:numCache>
            </c:numRef>
          </c:val>
          <c:extLst>
            <c:ext xmlns:c16="http://schemas.microsoft.com/office/drawing/2014/chart" uri="{C3380CC4-5D6E-409C-BE32-E72D297353CC}">
              <c16:uniqueId val="{0000000C-072E-1940-8996-AA396DB3AE8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s-CL"/>
          </a:p>
        </c:txPr>
      </c:legendEntry>
      <c:legendEntry>
        <c:idx val="1"/>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s-CL"/>
          </a:p>
        </c:txPr>
      </c:legendEntry>
      <c:legendEntry>
        <c:idx val="2"/>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s-CL"/>
          </a:p>
        </c:txPr>
      </c:legendEntry>
      <c:legendEntry>
        <c:idx val="3"/>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s-CL"/>
          </a:p>
        </c:txPr>
      </c:legendEntry>
      <c:legendEntry>
        <c:idx val="4"/>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s-CL"/>
          </a:p>
        </c:txPr>
      </c:legendEntry>
      <c:legendEntry>
        <c:idx val="5"/>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s-CL"/>
          </a:p>
        </c:txPr>
      </c:legendEntry>
      <c:layout>
        <c:manualLayout>
          <c:xMode val="edge"/>
          <c:yMode val="edge"/>
          <c:x val="0.75457184109075215"/>
          <c:y val="0.18000693405452489"/>
          <c:w val="0.21518241221737641"/>
          <c:h val="0.58912129081817177"/>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22743950343611"/>
          <c:y val="0.12839473364953002"/>
          <c:w val="0.4578912399020873"/>
          <c:h val="0.72741851002412883"/>
        </c:manualLayout>
      </c:layout>
      <c:pieChart>
        <c:varyColors val="1"/>
        <c:ser>
          <c:idx val="0"/>
          <c:order val="0"/>
          <c:tx>
            <c:strRef>
              <c:f>Hoja1!$B$1</c:f>
              <c:strCache>
                <c:ptCount val="1"/>
                <c:pt idx="0">
                  <c:v>¿De dónde proviene el agua?</c:v>
                </c:pt>
              </c:strCache>
            </c:strRef>
          </c:tx>
          <c:dPt>
            <c:idx val="0"/>
            <c:bubble3D val="0"/>
            <c:spPr>
              <a:solidFill>
                <a:srgbClr val="8BC64D"/>
              </a:solidFill>
              <a:ln w="19050">
                <a:solidFill>
                  <a:schemeClr val="lt1"/>
                </a:solidFill>
              </a:ln>
              <a:effectLst/>
            </c:spPr>
            <c:extLst>
              <c:ext xmlns:c16="http://schemas.microsoft.com/office/drawing/2014/chart" uri="{C3380CC4-5D6E-409C-BE32-E72D297353CC}">
                <c16:uniqueId val="{00000001-EB87-4D42-8B67-7A205D85D3E2}"/>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EB87-4D42-8B67-7A205D85D3E2}"/>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3901-264F-B2B0-38EFEA4922D6}"/>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3901-264F-B2B0-38EFEA4922D6}"/>
              </c:ext>
            </c:extLst>
          </c:dPt>
          <c:cat>
            <c:strRef>
              <c:f>Hoja1!$A$2:$A$5</c:f>
              <c:strCache>
                <c:ptCount val="3"/>
                <c:pt idx="0">
                  <c:v>Superficiales</c:v>
                </c:pt>
                <c:pt idx="1">
                  <c:v>Subterráneas</c:v>
                </c:pt>
                <c:pt idx="2">
                  <c:v>Del mar</c:v>
                </c:pt>
              </c:strCache>
            </c:strRef>
          </c:cat>
          <c:val>
            <c:numRef>
              <c:f>Hoja1!$B$2:$B$5</c:f>
              <c:numCache>
                <c:formatCode>0%</c:formatCode>
                <c:ptCount val="4"/>
                <c:pt idx="0">
                  <c:v>0.52</c:v>
                </c:pt>
                <c:pt idx="1">
                  <c:v>0.47</c:v>
                </c:pt>
                <c:pt idx="2">
                  <c:v>0.01</c:v>
                </c:pt>
              </c:numCache>
            </c:numRef>
          </c:val>
          <c:extLst>
            <c:ext xmlns:c16="http://schemas.microsoft.com/office/drawing/2014/chart" uri="{C3380CC4-5D6E-409C-BE32-E72D297353CC}">
              <c16:uniqueId val="{00000000-EB87-4D42-8B67-7A205D85D3E2}"/>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800" b="0" i="0" u="none" strike="noStrike" kern="1200" baseline="0">
                <a:solidFill>
                  <a:srgbClr val="002060"/>
                </a:solidFill>
                <a:latin typeface="+mn-lt"/>
                <a:ea typeface="+mn-ea"/>
                <a:cs typeface="+mn-cs"/>
              </a:defRPr>
            </a:pPr>
            <a:endParaRPr lang="es-CL"/>
          </a:p>
        </c:txPr>
      </c:legendEntry>
      <c:legendEntry>
        <c:idx val="1"/>
        <c:txPr>
          <a:bodyPr rot="0" spcFirstLastPara="1" vertOverflow="ellipsis" vert="horz" wrap="square" anchor="ctr" anchorCtr="1"/>
          <a:lstStyle/>
          <a:p>
            <a:pPr>
              <a:defRPr sz="2800" b="0" i="0" u="none" strike="noStrike" kern="1200" baseline="0">
                <a:solidFill>
                  <a:srgbClr val="002060"/>
                </a:solidFill>
                <a:latin typeface="+mn-lt"/>
                <a:ea typeface="+mn-ea"/>
                <a:cs typeface="+mn-cs"/>
              </a:defRPr>
            </a:pPr>
            <a:endParaRPr lang="es-CL"/>
          </a:p>
        </c:txPr>
      </c:legendEntry>
      <c:legendEntry>
        <c:idx val="2"/>
        <c:txPr>
          <a:bodyPr rot="0" spcFirstLastPara="1" vertOverflow="ellipsis" vert="horz" wrap="square" anchor="ctr" anchorCtr="1"/>
          <a:lstStyle/>
          <a:p>
            <a:pPr>
              <a:defRPr sz="2800" b="0" i="0" u="none" strike="noStrike" kern="1200" baseline="0">
                <a:solidFill>
                  <a:srgbClr val="002060"/>
                </a:solidFill>
                <a:latin typeface="+mn-lt"/>
                <a:ea typeface="+mn-ea"/>
                <a:cs typeface="+mn-cs"/>
              </a:defRPr>
            </a:pPr>
            <a:endParaRPr lang="es-CL"/>
          </a:p>
        </c:txPr>
      </c:legendEntry>
      <c:legendEntry>
        <c:idx val="3"/>
        <c:delete val="1"/>
      </c:legendEntry>
      <c:layout>
        <c:manualLayout>
          <c:xMode val="edge"/>
          <c:yMode val="edge"/>
          <c:x val="0.71450622030666289"/>
          <c:y val="0.29942089979337444"/>
          <c:w val="0.26951333799512256"/>
          <c:h val="0.50798699973233041"/>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002060"/>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8-20T14:21:50.057" idx="155">
    <p:pos x="10" y="10"/>
    <p:text>Aquí hay poner en preguntas lo que los otros módulos va com introducción</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23T10:09:49.263" idx="160">
    <p:pos x="4683" y="1031"/>
    <p:text>Hacer un gráfico de anillo</p:text>
    <p:extLst>
      <p:ext uri="{C676402C-5697-4E1C-873F-D02D1690AC5C}">
        <p15:threadingInfo xmlns:p15="http://schemas.microsoft.com/office/powerpoint/2012/main" timeZoneBias="240"/>
      </p:ext>
    </p:extLst>
  </p:cm>
  <p:cm authorId="1" dt="2021-09-01T18:20:04.442" idx="162">
    <p:pos x="4683" y="1167"/>
    <p:text>dato freak</p:text>
    <p:extLst>
      <p:ext uri="{C676402C-5697-4E1C-873F-D02D1690AC5C}">
        <p15:threadingInfo xmlns:p15="http://schemas.microsoft.com/office/powerpoint/2012/main" timeZoneBias="240">
          <p15:parentCm authorId="1" idx="160"/>
        </p15:threadingInfo>
      </p:ext>
    </p:extLst>
  </p:cm>
  <p:cm authorId="1" dt="2021-09-01T18:20:34.347" idx="163">
    <p:pos x="4683" y="1303"/>
    <p:text>5,7 millones de clientes</p:text>
    <p:extLst>
      <p:ext uri="{C676402C-5697-4E1C-873F-D02D1690AC5C}">
        <p15:threadingInfo xmlns:p15="http://schemas.microsoft.com/office/powerpoint/2012/main" timeZoneBias="240">
          <p15:parentCm authorId="1" idx="160"/>
        </p15:threadingInfo>
      </p:ext>
    </p:extLst>
  </p:cm>
  <p:cm authorId="1" dt="2021-09-01T18:20:57.504" idx="164">
    <p:pos x="4683" y="1439"/>
    <p:text>y + de 650 mil comunidades de hogares de  rurales.</p:text>
    <p:extLst>
      <p:ext uri="{C676402C-5697-4E1C-873F-D02D1690AC5C}">
        <p15:threadingInfo xmlns:p15="http://schemas.microsoft.com/office/powerpoint/2012/main" timeZoneBias="240">
          <p15:parentCm authorId="1" idx="160"/>
        </p15:threadingInfo>
      </p:ext>
    </p:extLst>
  </p:cm>
  <p:cm authorId="1" dt="2021-09-01T18:21:24.134" idx="165">
    <p:pos x="4683" y="1575"/>
    <p:text>están en clase 3 y 1</p:text>
    <p:extLst>
      <p:ext uri="{C676402C-5697-4E1C-873F-D02D1690AC5C}">
        <p15:threadingInfo xmlns:p15="http://schemas.microsoft.com/office/powerpoint/2012/main" timeZoneBias="240">
          <p15:parentCm authorId="1" idx="160"/>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7-15T13:30:00.207" idx="52">
    <p:pos x="10" y="10"/>
    <p:text>Preguntar a Yalena que quieren relevar con el cuadro</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8-23T10:12:02.585" idx="161">
    <p:pos x="5484" y="2065"/>
    <p:text>dejar como referencia el párrafo</p:text>
    <p:extLst>
      <p:ext uri="{C676402C-5697-4E1C-873F-D02D1690AC5C}">
        <p15:threadingInfo xmlns:p15="http://schemas.microsoft.com/office/powerpoint/2012/main" timeZoneBias="240"/>
      </p:ext>
    </p:extLst>
  </p:cm>
  <p:cm authorId="1" dt="2021-09-01T18:22:12.761" idx="166">
    <p:pos x="5484" y="2201"/>
    <p:text>poner como cuadro los datos de cobertura</p:text>
    <p:extLst>
      <p:ext uri="{C676402C-5697-4E1C-873F-D02D1690AC5C}">
        <p15:threadingInfo xmlns:p15="http://schemas.microsoft.com/office/powerpoint/2012/main" timeZoneBias="240">
          <p15:parentCm authorId="1" idx="161"/>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9-01T19:07:30.570" idx="170">
    <p:pos x="5139" y="1909"/>
    <p:text>Reflexión</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09-01T19:00:02.051" idx="167">
    <p:pos x="10" y="10"/>
    <p:text>buscar fotos</p:text>
    <p:extLst>
      <p:ext uri="{C676402C-5697-4E1C-873F-D02D1690AC5C}">
        <p15:threadingInfo xmlns:p15="http://schemas.microsoft.com/office/powerpoint/2012/main" timeZoneBias="240"/>
      </p:ext>
    </p:extLst>
  </p:cm>
  <p:cm authorId="1" dt="2021-09-01T20:55:23.691" idx="171">
    <p:pos x="10" y="146"/>
    <p:text>información del Pato</p:text>
    <p:extLst>
      <p:ext uri="{C676402C-5697-4E1C-873F-D02D1690AC5C}">
        <p15:threadingInfo xmlns:p15="http://schemas.microsoft.com/office/powerpoint/2012/main" timeZoneBias="240">
          <p15:parentCm authorId="1" idx="167"/>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09-01T19:00:02.051" idx="167">
    <p:pos x="10" y="10"/>
    <p:text>buscar fotos</p:text>
    <p:extLst>
      <p:ext uri="{C676402C-5697-4E1C-873F-D02D1690AC5C}">
        <p15:threadingInfo xmlns:p15="http://schemas.microsoft.com/office/powerpoint/2012/main" timeZoneBias="240"/>
      </p:ext>
    </p:extLst>
  </p:cm>
  <p:cm authorId="1" dt="2021-09-01T20:55:23.691" idx="171">
    <p:pos x="10" y="146"/>
    <p:text>información del Pato</p:text>
    <p:extLst>
      <p:ext uri="{C676402C-5697-4E1C-873F-D02D1690AC5C}">
        <p15:threadingInfo xmlns:p15="http://schemas.microsoft.com/office/powerpoint/2012/main" timeZoneBias="240">
          <p15:parentCm authorId="1" idx="167"/>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1-09-01T19:00:02.051" idx="167">
    <p:pos x="10" y="10"/>
    <p:text>buscar fotos</p:text>
    <p:extLst>
      <p:ext uri="{C676402C-5697-4E1C-873F-D02D1690AC5C}">
        <p15:threadingInfo xmlns:p15="http://schemas.microsoft.com/office/powerpoint/2012/main" timeZoneBias="240"/>
      </p:ext>
    </p:extLst>
  </p:cm>
</p:cmLst>
</file>

<file path=ppt/diagrams/_rels/data1.xml.rels><?xml version="1.0" encoding="UTF-8" standalone="yes"?>
<Relationships xmlns="http://schemas.openxmlformats.org/package/2006/relationships"><Relationship Id="rId1" Type="http://schemas.openxmlformats.org/officeDocument/2006/relationships/hyperlink" Target="http://www.minvu.cl/incjs/download.aspx?glb_cod_nodo=20061113162221&amp;hdd_nom_archivo=OGUC%20Marzo%202011.pdf"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www.minvu.cl/incjs/download.aspx?glb_cod_nodo=20061113162221&amp;hdd_nom_archivo=OGUC%20Marzo%202011.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28FF7B-7226-0F4C-ADAB-EF30D1CB8AEC}"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s-ES"/>
        </a:p>
      </dgm:t>
    </dgm:pt>
    <dgm:pt modelId="{5FCBC30D-7446-024B-AC97-A4517003332A}">
      <dgm:prSet phldrT="[Texto]"/>
      <dgm:spPr/>
      <dgm:t>
        <a:bodyPr/>
        <a:lstStyle/>
        <a:p>
          <a:r>
            <a:rPr lang="es-ES" dirty="0"/>
            <a:t>Certificado de factibilidad</a:t>
          </a:r>
        </a:p>
      </dgm:t>
    </dgm:pt>
    <dgm:pt modelId="{1E66E80D-2BB7-454F-96B3-F4F8622B5ECE}" type="parTrans" cxnId="{7F6B8BB8-E848-AA41-B0E3-CDE0E0AAF7C8}">
      <dgm:prSet/>
      <dgm:spPr/>
      <dgm:t>
        <a:bodyPr/>
        <a:lstStyle/>
        <a:p>
          <a:endParaRPr lang="es-ES"/>
        </a:p>
      </dgm:t>
    </dgm:pt>
    <dgm:pt modelId="{F74B9F23-4529-3448-AB08-5CD33C9B42DB}" type="sibTrans" cxnId="{7F6B8BB8-E848-AA41-B0E3-CDE0E0AAF7C8}">
      <dgm:prSet/>
      <dgm:spPr/>
      <dgm:t>
        <a:bodyPr/>
        <a:lstStyle/>
        <a:p>
          <a:endParaRPr lang="es-ES"/>
        </a:p>
      </dgm:t>
    </dgm:pt>
    <dgm:pt modelId="{0CC679E3-AF4B-9E4F-B1B9-2310DE7C275F}">
      <dgm:prSet phldrT="[Texto]"/>
      <dgm:spPr/>
      <dgm:t>
        <a:bodyPr/>
        <a:lstStyle/>
        <a:p>
          <a:r>
            <a:rPr lang="es-ES" dirty="0"/>
            <a:t>Antecedentes de la propiedad</a:t>
          </a:r>
        </a:p>
        <a:p>
          <a:r>
            <a:rPr lang="es-ES" dirty="0"/>
            <a:t>(Dirección, Rol)</a:t>
          </a:r>
        </a:p>
      </dgm:t>
    </dgm:pt>
    <dgm:pt modelId="{C13B10D6-A5AC-5346-9DEF-5A07167BA5D4}" type="parTrans" cxnId="{96486997-47D6-0445-A87E-187F148F7119}">
      <dgm:prSet/>
      <dgm:spPr/>
      <dgm:t>
        <a:bodyPr/>
        <a:lstStyle/>
        <a:p>
          <a:endParaRPr lang="es-ES"/>
        </a:p>
      </dgm:t>
    </dgm:pt>
    <dgm:pt modelId="{51392B65-E597-FD44-B11C-170C874C9474}" type="sibTrans" cxnId="{96486997-47D6-0445-A87E-187F148F7119}">
      <dgm:prSet/>
      <dgm:spPr/>
      <dgm:t>
        <a:bodyPr/>
        <a:lstStyle/>
        <a:p>
          <a:endParaRPr lang="es-ES"/>
        </a:p>
      </dgm:t>
    </dgm:pt>
    <dgm:pt modelId="{7397F9CD-8E08-8042-A80B-6199DCB09C5B}">
      <dgm:prSet phldrT="[Texto]" custT="1"/>
      <dgm:spPr/>
      <dgm:t>
        <a:bodyPr/>
        <a:lstStyle/>
        <a:p>
          <a:r>
            <a:rPr lang="es-ES" sz="1000" kern="1200" dirty="0"/>
            <a:t>Antecedentes del proyecto</a:t>
          </a:r>
        </a:p>
        <a:p>
          <a:r>
            <a:rPr lang="es-ES" sz="1000" kern="1200" dirty="0"/>
            <a:t>(</a:t>
          </a:r>
          <a:r>
            <a:rPr lang="es-CL" sz="1000" kern="1200" dirty="0">
              <a:solidFill>
                <a:prstClr val="white"/>
              </a:solidFill>
              <a:latin typeface="Calibri" panose="020F0502020204030204"/>
              <a:ea typeface="+mn-ea"/>
              <a:cs typeface="+mn-cs"/>
            </a:rPr>
            <a:t>Destino de la edificación, de acuerdo a lo explicado en </a:t>
          </a:r>
          <a:r>
            <a:rPr lang="es-CL" sz="1000" kern="1200" dirty="0">
              <a:solidFill>
                <a:prstClr val="white"/>
              </a:solidFill>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Art 4.2.4. de La Ordenanza General de Urbanismo (OGUC)</a:t>
          </a:r>
          <a:r>
            <a:rPr lang="es-CL" sz="1000" kern="1200" dirty="0">
              <a:solidFill>
                <a:prstClr val="white"/>
              </a:solidFill>
              <a:latin typeface="Calibri" panose="020F0502020204030204"/>
              <a:ea typeface="+mn-ea"/>
              <a:cs typeface="+mn-cs"/>
            </a:rPr>
            <a:t>)</a:t>
          </a:r>
        </a:p>
        <a:p>
          <a:r>
            <a:rPr lang="es-CL" sz="1000" kern="1200" dirty="0">
              <a:solidFill>
                <a:prstClr val="white"/>
              </a:solidFill>
              <a:latin typeface="Calibri" panose="020F0502020204030204"/>
              <a:ea typeface="+mn-ea"/>
              <a:cs typeface="+mn-cs"/>
            </a:rPr>
            <a:t>Nº viviendas. departamentos</a:t>
          </a:r>
          <a:endParaRPr lang="es-ES" sz="1000" kern="1200" dirty="0">
            <a:solidFill>
              <a:prstClr val="white"/>
            </a:solidFill>
            <a:latin typeface="Calibri" panose="020F0502020204030204"/>
            <a:ea typeface="+mn-ea"/>
            <a:cs typeface="+mn-cs"/>
          </a:endParaRPr>
        </a:p>
      </dgm:t>
    </dgm:pt>
    <dgm:pt modelId="{5F085425-F2A1-9346-86C5-81B37A2DFBCB}" type="parTrans" cxnId="{FC2D29F5-BC55-B748-A1EC-46D0B9D4F2D1}">
      <dgm:prSet/>
      <dgm:spPr/>
      <dgm:t>
        <a:bodyPr/>
        <a:lstStyle/>
        <a:p>
          <a:endParaRPr lang="es-ES"/>
        </a:p>
      </dgm:t>
    </dgm:pt>
    <dgm:pt modelId="{8E78454D-1288-934A-88F3-EF3F317C6D5B}" type="sibTrans" cxnId="{FC2D29F5-BC55-B748-A1EC-46D0B9D4F2D1}">
      <dgm:prSet/>
      <dgm:spPr/>
      <dgm:t>
        <a:bodyPr/>
        <a:lstStyle/>
        <a:p>
          <a:endParaRPr lang="es-ES"/>
        </a:p>
      </dgm:t>
    </dgm:pt>
    <dgm:pt modelId="{BFDEC3CE-0DB8-2545-9A78-031FA961B47C}">
      <dgm:prSet phldrT="[Texto]"/>
      <dgm:spPr/>
      <dgm:t>
        <a:bodyPr/>
        <a:lstStyle/>
        <a:p>
          <a:r>
            <a:rPr lang="es-ES" dirty="0"/>
            <a:t>Requerimiento de Agua Potable</a:t>
          </a:r>
        </a:p>
        <a:p>
          <a:r>
            <a:rPr lang="es-CL" b="1" i="0" dirty="0"/>
            <a:t>Numero de medidores que se solicitan,</a:t>
          </a:r>
          <a:r>
            <a:rPr lang="es-CL" b="0" i="0" dirty="0"/>
            <a:t> 1 en caso de casas individuales que no posean medidor.</a:t>
          </a:r>
          <a:endParaRPr lang="es-ES" dirty="0"/>
        </a:p>
        <a:p>
          <a:r>
            <a:rPr lang="es-ES" dirty="0"/>
            <a:t>Requerimientos de alcantarillado</a:t>
          </a:r>
        </a:p>
        <a:p>
          <a:r>
            <a:rPr lang="es-ES" dirty="0"/>
            <a:t>(nº de uniones domiciliarias, </a:t>
          </a:r>
          <a:r>
            <a:rPr lang="es-CL" b="1" i="0" dirty="0"/>
            <a:t>En conjuntos habitacionales indicar si corresponde a:</a:t>
          </a:r>
          <a:r>
            <a:rPr lang="es-CL" b="0" i="0" dirty="0"/>
            <a:t> Viviendas sociales, viviendas Serviu)</a:t>
          </a:r>
          <a:endParaRPr lang="es-ES" dirty="0"/>
        </a:p>
      </dgm:t>
    </dgm:pt>
    <dgm:pt modelId="{07DFC8A7-1657-DE40-BA18-F4B23F617F91}" type="parTrans" cxnId="{9B1E4084-2436-0142-A7AE-FA92DE7B33F6}">
      <dgm:prSet/>
      <dgm:spPr/>
      <dgm:t>
        <a:bodyPr/>
        <a:lstStyle/>
        <a:p>
          <a:endParaRPr lang="es-ES"/>
        </a:p>
      </dgm:t>
    </dgm:pt>
    <dgm:pt modelId="{03833EB8-6FC8-124B-9953-AD5109E14D94}" type="sibTrans" cxnId="{9B1E4084-2436-0142-A7AE-FA92DE7B33F6}">
      <dgm:prSet/>
      <dgm:spPr/>
      <dgm:t>
        <a:bodyPr/>
        <a:lstStyle/>
        <a:p>
          <a:endParaRPr lang="es-ES"/>
        </a:p>
      </dgm:t>
    </dgm:pt>
    <dgm:pt modelId="{90EB5A4C-B800-E746-A32B-4AFF22D5C774}" type="pres">
      <dgm:prSet presAssocID="{8028FF7B-7226-0F4C-ADAB-EF30D1CB8AEC}" presName="Name0" presStyleCnt="0">
        <dgm:presLayoutVars>
          <dgm:chPref val="1"/>
          <dgm:dir/>
          <dgm:animOne val="branch"/>
          <dgm:animLvl val="lvl"/>
          <dgm:resizeHandles val="exact"/>
        </dgm:presLayoutVars>
      </dgm:prSet>
      <dgm:spPr/>
    </dgm:pt>
    <dgm:pt modelId="{BB6D94EF-9700-7449-8A4D-55ECD7A6D5C0}" type="pres">
      <dgm:prSet presAssocID="{5FCBC30D-7446-024B-AC97-A4517003332A}" presName="root1" presStyleCnt="0"/>
      <dgm:spPr/>
    </dgm:pt>
    <dgm:pt modelId="{53A96345-292B-2843-B276-4793A5135B27}" type="pres">
      <dgm:prSet presAssocID="{5FCBC30D-7446-024B-AC97-A4517003332A}" presName="LevelOneTextNode" presStyleLbl="node0" presStyleIdx="0" presStyleCnt="1">
        <dgm:presLayoutVars>
          <dgm:chPref val="3"/>
        </dgm:presLayoutVars>
      </dgm:prSet>
      <dgm:spPr/>
    </dgm:pt>
    <dgm:pt modelId="{096AADE9-1C1F-C947-BFA7-6978825B4D96}" type="pres">
      <dgm:prSet presAssocID="{5FCBC30D-7446-024B-AC97-A4517003332A}" presName="level2hierChild" presStyleCnt="0"/>
      <dgm:spPr/>
    </dgm:pt>
    <dgm:pt modelId="{5E05FABF-FD01-E448-B7A0-0A64C2F61D48}" type="pres">
      <dgm:prSet presAssocID="{C13B10D6-A5AC-5346-9DEF-5A07167BA5D4}" presName="conn2-1" presStyleLbl="parChTrans1D2" presStyleIdx="0" presStyleCnt="3"/>
      <dgm:spPr/>
    </dgm:pt>
    <dgm:pt modelId="{5A5131FF-95FF-8841-97B1-3BB0E0B9C47A}" type="pres">
      <dgm:prSet presAssocID="{C13B10D6-A5AC-5346-9DEF-5A07167BA5D4}" presName="connTx" presStyleLbl="parChTrans1D2" presStyleIdx="0" presStyleCnt="3"/>
      <dgm:spPr/>
    </dgm:pt>
    <dgm:pt modelId="{C41A22AD-2416-224F-9153-90BB43978936}" type="pres">
      <dgm:prSet presAssocID="{0CC679E3-AF4B-9E4F-B1B9-2310DE7C275F}" presName="root2" presStyleCnt="0"/>
      <dgm:spPr/>
    </dgm:pt>
    <dgm:pt modelId="{8308C1C1-69EF-D54A-8C0D-E72585E7F0B1}" type="pres">
      <dgm:prSet presAssocID="{0CC679E3-AF4B-9E4F-B1B9-2310DE7C275F}" presName="LevelTwoTextNode" presStyleLbl="node2" presStyleIdx="0" presStyleCnt="3">
        <dgm:presLayoutVars>
          <dgm:chPref val="3"/>
        </dgm:presLayoutVars>
      </dgm:prSet>
      <dgm:spPr/>
    </dgm:pt>
    <dgm:pt modelId="{A36AE305-496C-EA4D-BE4B-15A07FC552EE}" type="pres">
      <dgm:prSet presAssocID="{0CC679E3-AF4B-9E4F-B1B9-2310DE7C275F}" presName="level3hierChild" presStyleCnt="0"/>
      <dgm:spPr/>
    </dgm:pt>
    <dgm:pt modelId="{577F3765-B555-FB48-91D6-4692DB714627}" type="pres">
      <dgm:prSet presAssocID="{5F085425-F2A1-9346-86C5-81B37A2DFBCB}" presName="conn2-1" presStyleLbl="parChTrans1D2" presStyleIdx="1" presStyleCnt="3"/>
      <dgm:spPr/>
    </dgm:pt>
    <dgm:pt modelId="{1C6B3A6B-5612-BB4B-9C91-11F91AADCB79}" type="pres">
      <dgm:prSet presAssocID="{5F085425-F2A1-9346-86C5-81B37A2DFBCB}" presName="connTx" presStyleLbl="parChTrans1D2" presStyleIdx="1" presStyleCnt="3"/>
      <dgm:spPr/>
    </dgm:pt>
    <dgm:pt modelId="{07D0C904-C01B-B641-A30A-B699E6B5CEE5}" type="pres">
      <dgm:prSet presAssocID="{7397F9CD-8E08-8042-A80B-6199DCB09C5B}" presName="root2" presStyleCnt="0"/>
      <dgm:spPr/>
    </dgm:pt>
    <dgm:pt modelId="{A79925B5-9C43-7941-8052-900D43F7DABA}" type="pres">
      <dgm:prSet presAssocID="{7397F9CD-8E08-8042-A80B-6199DCB09C5B}" presName="LevelTwoTextNode" presStyleLbl="node2" presStyleIdx="1" presStyleCnt="3">
        <dgm:presLayoutVars>
          <dgm:chPref val="3"/>
        </dgm:presLayoutVars>
      </dgm:prSet>
      <dgm:spPr/>
    </dgm:pt>
    <dgm:pt modelId="{1058210C-1210-7C46-9ADF-D5581D79E88F}" type="pres">
      <dgm:prSet presAssocID="{7397F9CD-8E08-8042-A80B-6199DCB09C5B}" presName="level3hierChild" presStyleCnt="0"/>
      <dgm:spPr/>
    </dgm:pt>
    <dgm:pt modelId="{9B7AE07B-2624-294B-9B6A-32FA4D1AFA8E}" type="pres">
      <dgm:prSet presAssocID="{07DFC8A7-1657-DE40-BA18-F4B23F617F91}" presName="conn2-1" presStyleLbl="parChTrans1D2" presStyleIdx="2" presStyleCnt="3"/>
      <dgm:spPr/>
    </dgm:pt>
    <dgm:pt modelId="{794409B3-7FD9-8443-AF04-A9FBB751D5F9}" type="pres">
      <dgm:prSet presAssocID="{07DFC8A7-1657-DE40-BA18-F4B23F617F91}" presName="connTx" presStyleLbl="parChTrans1D2" presStyleIdx="2" presStyleCnt="3"/>
      <dgm:spPr/>
    </dgm:pt>
    <dgm:pt modelId="{B53AA05E-D8F2-FF40-90D9-F7A7CD818F50}" type="pres">
      <dgm:prSet presAssocID="{BFDEC3CE-0DB8-2545-9A78-031FA961B47C}" presName="root2" presStyleCnt="0"/>
      <dgm:spPr/>
    </dgm:pt>
    <dgm:pt modelId="{AA1CEF6A-2D02-8942-82D4-367C43FA155B}" type="pres">
      <dgm:prSet presAssocID="{BFDEC3CE-0DB8-2545-9A78-031FA961B47C}" presName="LevelTwoTextNode" presStyleLbl="node2" presStyleIdx="2" presStyleCnt="3">
        <dgm:presLayoutVars>
          <dgm:chPref val="3"/>
        </dgm:presLayoutVars>
      </dgm:prSet>
      <dgm:spPr/>
    </dgm:pt>
    <dgm:pt modelId="{6C713069-F970-8D4D-9E70-E386CF36DE46}" type="pres">
      <dgm:prSet presAssocID="{BFDEC3CE-0DB8-2545-9A78-031FA961B47C}" presName="level3hierChild" presStyleCnt="0"/>
      <dgm:spPr/>
    </dgm:pt>
  </dgm:ptLst>
  <dgm:cxnLst>
    <dgm:cxn modelId="{9B516F09-E3B8-A547-BD58-F0D190F26B12}" type="presOf" srcId="{0CC679E3-AF4B-9E4F-B1B9-2310DE7C275F}" destId="{8308C1C1-69EF-D54A-8C0D-E72585E7F0B1}" srcOrd="0" destOrd="0" presId="urn:microsoft.com/office/officeart/2008/layout/HorizontalMultiLevelHierarchy"/>
    <dgm:cxn modelId="{B731A10D-382D-3344-BDF7-1179630117DC}" type="presOf" srcId="{5FCBC30D-7446-024B-AC97-A4517003332A}" destId="{53A96345-292B-2843-B276-4793A5135B27}" srcOrd="0" destOrd="0" presId="urn:microsoft.com/office/officeart/2008/layout/HorizontalMultiLevelHierarchy"/>
    <dgm:cxn modelId="{182EF42E-CFD5-9346-93B8-E9639205FB85}" type="presOf" srcId="{07DFC8A7-1657-DE40-BA18-F4B23F617F91}" destId="{9B7AE07B-2624-294B-9B6A-32FA4D1AFA8E}" srcOrd="0" destOrd="0" presId="urn:microsoft.com/office/officeart/2008/layout/HorizontalMultiLevelHierarchy"/>
    <dgm:cxn modelId="{F904003C-631D-9D4D-847C-F4319D97D4EA}" type="presOf" srcId="{8028FF7B-7226-0F4C-ADAB-EF30D1CB8AEC}" destId="{90EB5A4C-B800-E746-A32B-4AFF22D5C774}" srcOrd="0" destOrd="0" presId="urn:microsoft.com/office/officeart/2008/layout/HorizontalMultiLevelHierarchy"/>
    <dgm:cxn modelId="{7F35555A-BF16-EA48-AAE8-6044F540F41F}" type="presOf" srcId="{BFDEC3CE-0DB8-2545-9A78-031FA961B47C}" destId="{AA1CEF6A-2D02-8942-82D4-367C43FA155B}" srcOrd="0" destOrd="0" presId="urn:microsoft.com/office/officeart/2008/layout/HorizontalMultiLevelHierarchy"/>
    <dgm:cxn modelId="{9B1E4084-2436-0142-A7AE-FA92DE7B33F6}" srcId="{5FCBC30D-7446-024B-AC97-A4517003332A}" destId="{BFDEC3CE-0DB8-2545-9A78-031FA961B47C}" srcOrd="2" destOrd="0" parTransId="{07DFC8A7-1657-DE40-BA18-F4B23F617F91}" sibTransId="{03833EB8-6FC8-124B-9953-AD5109E14D94}"/>
    <dgm:cxn modelId="{1FC8AE87-6113-E44E-AF72-53F7A871E04B}" type="presOf" srcId="{5F085425-F2A1-9346-86C5-81B37A2DFBCB}" destId="{577F3765-B555-FB48-91D6-4692DB714627}" srcOrd="0" destOrd="0" presId="urn:microsoft.com/office/officeart/2008/layout/HorizontalMultiLevelHierarchy"/>
    <dgm:cxn modelId="{96486997-47D6-0445-A87E-187F148F7119}" srcId="{5FCBC30D-7446-024B-AC97-A4517003332A}" destId="{0CC679E3-AF4B-9E4F-B1B9-2310DE7C275F}" srcOrd="0" destOrd="0" parTransId="{C13B10D6-A5AC-5346-9DEF-5A07167BA5D4}" sibTransId="{51392B65-E597-FD44-B11C-170C874C9474}"/>
    <dgm:cxn modelId="{B9872499-B965-B14E-9522-3FCF278D3A5C}" type="presOf" srcId="{5F085425-F2A1-9346-86C5-81B37A2DFBCB}" destId="{1C6B3A6B-5612-BB4B-9C91-11F91AADCB79}" srcOrd="1" destOrd="0" presId="urn:microsoft.com/office/officeart/2008/layout/HorizontalMultiLevelHierarchy"/>
    <dgm:cxn modelId="{DEAA56A3-32AE-F645-AD6A-4D3058479522}" type="presOf" srcId="{07DFC8A7-1657-DE40-BA18-F4B23F617F91}" destId="{794409B3-7FD9-8443-AF04-A9FBB751D5F9}" srcOrd="1" destOrd="0" presId="urn:microsoft.com/office/officeart/2008/layout/HorizontalMultiLevelHierarchy"/>
    <dgm:cxn modelId="{4F5893A7-D6D4-5E4A-B9C1-AED97AA87320}" type="presOf" srcId="{7397F9CD-8E08-8042-A80B-6199DCB09C5B}" destId="{A79925B5-9C43-7941-8052-900D43F7DABA}" srcOrd="0" destOrd="0" presId="urn:microsoft.com/office/officeart/2008/layout/HorizontalMultiLevelHierarchy"/>
    <dgm:cxn modelId="{49947FB0-0034-4F49-8E45-5927788AF058}" type="presOf" srcId="{C13B10D6-A5AC-5346-9DEF-5A07167BA5D4}" destId="{5E05FABF-FD01-E448-B7A0-0A64C2F61D48}" srcOrd="0" destOrd="0" presId="urn:microsoft.com/office/officeart/2008/layout/HorizontalMultiLevelHierarchy"/>
    <dgm:cxn modelId="{7F6B8BB8-E848-AA41-B0E3-CDE0E0AAF7C8}" srcId="{8028FF7B-7226-0F4C-ADAB-EF30D1CB8AEC}" destId="{5FCBC30D-7446-024B-AC97-A4517003332A}" srcOrd="0" destOrd="0" parTransId="{1E66E80D-2BB7-454F-96B3-F4F8622B5ECE}" sibTransId="{F74B9F23-4529-3448-AB08-5CD33C9B42DB}"/>
    <dgm:cxn modelId="{B97783CF-9E11-8D48-98BD-C763F58091F2}" type="presOf" srcId="{C13B10D6-A5AC-5346-9DEF-5A07167BA5D4}" destId="{5A5131FF-95FF-8841-97B1-3BB0E0B9C47A}" srcOrd="1" destOrd="0" presId="urn:microsoft.com/office/officeart/2008/layout/HorizontalMultiLevelHierarchy"/>
    <dgm:cxn modelId="{FC2D29F5-BC55-B748-A1EC-46D0B9D4F2D1}" srcId="{5FCBC30D-7446-024B-AC97-A4517003332A}" destId="{7397F9CD-8E08-8042-A80B-6199DCB09C5B}" srcOrd="1" destOrd="0" parTransId="{5F085425-F2A1-9346-86C5-81B37A2DFBCB}" sibTransId="{8E78454D-1288-934A-88F3-EF3F317C6D5B}"/>
    <dgm:cxn modelId="{9F2989A1-1C32-AA4E-8FFD-2919BA45B9BB}" type="presParOf" srcId="{90EB5A4C-B800-E746-A32B-4AFF22D5C774}" destId="{BB6D94EF-9700-7449-8A4D-55ECD7A6D5C0}" srcOrd="0" destOrd="0" presId="urn:microsoft.com/office/officeart/2008/layout/HorizontalMultiLevelHierarchy"/>
    <dgm:cxn modelId="{EAD4EF2B-52D8-9646-AC92-F60A55063A26}" type="presParOf" srcId="{BB6D94EF-9700-7449-8A4D-55ECD7A6D5C0}" destId="{53A96345-292B-2843-B276-4793A5135B27}" srcOrd="0" destOrd="0" presId="urn:microsoft.com/office/officeart/2008/layout/HorizontalMultiLevelHierarchy"/>
    <dgm:cxn modelId="{0654B9F1-05DC-A84C-9A3A-2442B15362C9}" type="presParOf" srcId="{BB6D94EF-9700-7449-8A4D-55ECD7A6D5C0}" destId="{096AADE9-1C1F-C947-BFA7-6978825B4D96}" srcOrd="1" destOrd="0" presId="urn:microsoft.com/office/officeart/2008/layout/HorizontalMultiLevelHierarchy"/>
    <dgm:cxn modelId="{4E76ACF5-2830-4C42-8B65-4F05F8A2E8DE}" type="presParOf" srcId="{096AADE9-1C1F-C947-BFA7-6978825B4D96}" destId="{5E05FABF-FD01-E448-B7A0-0A64C2F61D48}" srcOrd="0" destOrd="0" presId="urn:microsoft.com/office/officeart/2008/layout/HorizontalMultiLevelHierarchy"/>
    <dgm:cxn modelId="{B9000790-EAA2-0F41-8720-F394DD738D60}" type="presParOf" srcId="{5E05FABF-FD01-E448-B7A0-0A64C2F61D48}" destId="{5A5131FF-95FF-8841-97B1-3BB0E0B9C47A}" srcOrd="0" destOrd="0" presId="urn:microsoft.com/office/officeart/2008/layout/HorizontalMultiLevelHierarchy"/>
    <dgm:cxn modelId="{2A921811-E7D4-A943-AF71-99D35E1A01F7}" type="presParOf" srcId="{096AADE9-1C1F-C947-BFA7-6978825B4D96}" destId="{C41A22AD-2416-224F-9153-90BB43978936}" srcOrd="1" destOrd="0" presId="urn:microsoft.com/office/officeart/2008/layout/HorizontalMultiLevelHierarchy"/>
    <dgm:cxn modelId="{2628907C-A463-7345-B034-12E90C35398A}" type="presParOf" srcId="{C41A22AD-2416-224F-9153-90BB43978936}" destId="{8308C1C1-69EF-D54A-8C0D-E72585E7F0B1}" srcOrd="0" destOrd="0" presId="urn:microsoft.com/office/officeart/2008/layout/HorizontalMultiLevelHierarchy"/>
    <dgm:cxn modelId="{28ED73E6-00AF-4242-BF40-04F3BC19F794}" type="presParOf" srcId="{C41A22AD-2416-224F-9153-90BB43978936}" destId="{A36AE305-496C-EA4D-BE4B-15A07FC552EE}" srcOrd="1" destOrd="0" presId="urn:microsoft.com/office/officeart/2008/layout/HorizontalMultiLevelHierarchy"/>
    <dgm:cxn modelId="{A1A75354-67D6-C240-AEAC-C461698BC70D}" type="presParOf" srcId="{096AADE9-1C1F-C947-BFA7-6978825B4D96}" destId="{577F3765-B555-FB48-91D6-4692DB714627}" srcOrd="2" destOrd="0" presId="urn:microsoft.com/office/officeart/2008/layout/HorizontalMultiLevelHierarchy"/>
    <dgm:cxn modelId="{9D3772D8-B76D-4440-A7B5-936B5B9AB17B}" type="presParOf" srcId="{577F3765-B555-FB48-91D6-4692DB714627}" destId="{1C6B3A6B-5612-BB4B-9C91-11F91AADCB79}" srcOrd="0" destOrd="0" presId="urn:microsoft.com/office/officeart/2008/layout/HorizontalMultiLevelHierarchy"/>
    <dgm:cxn modelId="{A6A83B65-AAC5-1242-BFEF-BC222CABE2C7}" type="presParOf" srcId="{096AADE9-1C1F-C947-BFA7-6978825B4D96}" destId="{07D0C904-C01B-B641-A30A-B699E6B5CEE5}" srcOrd="3" destOrd="0" presId="urn:microsoft.com/office/officeart/2008/layout/HorizontalMultiLevelHierarchy"/>
    <dgm:cxn modelId="{542D9908-9B38-CE4F-87FA-7DD0C406C81D}" type="presParOf" srcId="{07D0C904-C01B-B641-A30A-B699E6B5CEE5}" destId="{A79925B5-9C43-7941-8052-900D43F7DABA}" srcOrd="0" destOrd="0" presId="urn:microsoft.com/office/officeart/2008/layout/HorizontalMultiLevelHierarchy"/>
    <dgm:cxn modelId="{522D3DE1-86A6-D940-8135-E4A07256648C}" type="presParOf" srcId="{07D0C904-C01B-B641-A30A-B699E6B5CEE5}" destId="{1058210C-1210-7C46-9ADF-D5581D79E88F}" srcOrd="1" destOrd="0" presId="urn:microsoft.com/office/officeart/2008/layout/HorizontalMultiLevelHierarchy"/>
    <dgm:cxn modelId="{AE1D385F-05E7-604A-A1DA-30F04AD75B10}" type="presParOf" srcId="{096AADE9-1C1F-C947-BFA7-6978825B4D96}" destId="{9B7AE07B-2624-294B-9B6A-32FA4D1AFA8E}" srcOrd="4" destOrd="0" presId="urn:microsoft.com/office/officeart/2008/layout/HorizontalMultiLevelHierarchy"/>
    <dgm:cxn modelId="{2CBC8164-7C5C-0747-A05C-007D306B28C2}" type="presParOf" srcId="{9B7AE07B-2624-294B-9B6A-32FA4D1AFA8E}" destId="{794409B3-7FD9-8443-AF04-A9FBB751D5F9}" srcOrd="0" destOrd="0" presId="urn:microsoft.com/office/officeart/2008/layout/HorizontalMultiLevelHierarchy"/>
    <dgm:cxn modelId="{71EDBBB8-BBFF-9041-9055-9552F92AAE2E}" type="presParOf" srcId="{096AADE9-1C1F-C947-BFA7-6978825B4D96}" destId="{B53AA05E-D8F2-FF40-90D9-F7A7CD818F50}" srcOrd="5" destOrd="0" presId="urn:microsoft.com/office/officeart/2008/layout/HorizontalMultiLevelHierarchy"/>
    <dgm:cxn modelId="{5C8A1C5F-4CE0-5C46-970B-EF3415496C04}" type="presParOf" srcId="{B53AA05E-D8F2-FF40-90D9-F7A7CD818F50}" destId="{AA1CEF6A-2D02-8942-82D4-367C43FA155B}" srcOrd="0" destOrd="0" presId="urn:microsoft.com/office/officeart/2008/layout/HorizontalMultiLevelHierarchy"/>
    <dgm:cxn modelId="{27E7ED58-5C46-0E44-89DE-289503C2D0C2}" type="presParOf" srcId="{B53AA05E-D8F2-FF40-90D9-F7A7CD818F50}" destId="{6C713069-F970-8D4D-9E70-E386CF36DE46}"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AE07B-2624-294B-9B6A-32FA4D1AFA8E}">
      <dsp:nvSpPr>
        <dsp:cNvPr id="0" name=""/>
        <dsp:cNvSpPr/>
      </dsp:nvSpPr>
      <dsp:spPr>
        <a:xfrm>
          <a:off x="2239244" y="2525294"/>
          <a:ext cx="629505" cy="1199514"/>
        </a:xfrm>
        <a:custGeom>
          <a:avLst/>
          <a:gdLst/>
          <a:ahLst/>
          <a:cxnLst/>
          <a:rect l="0" t="0" r="0" b="0"/>
          <a:pathLst>
            <a:path>
              <a:moveTo>
                <a:pt x="0" y="0"/>
              </a:moveTo>
              <a:lnTo>
                <a:pt x="314752" y="0"/>
              </a:lnTo>
              <a:lnTo>
                <a:pt x="314752" y="1199514"/>
              </a:lnTo>
              <a:lnTo>
                <a:pt x="629505" y="11995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520130" y="3091184"/>
        <a:ext cx="67733" cy="67733"/>
      </dsp:txXfrm>
    </dsp:sp>
    <dsp:sp modelId="{577F3765-B555-FB48-91D6-4692DB714627}">
      <dsp:nvSpPr>
        <dsp:cNvPr id="0" name=""/>
        <dsp:cNvSpPr/>
      </dsp:nvSpPr>
      <dsp:spPr>
        <a:xfrm>
          <a:off x="2239244" y="2479574"/>
          <a:ext cx="629505" cy="91440"/>
        </a:xfrm>
        <a:custGeom>
          <a:avLst/>
          <a:gdLst/>
          <a:ahLst/>
          <a:cxnLst/>
          <a:rect l="0" t="0" r="0" b="0"/>
          <a:pathLst>
            <a:path>
              <a:moveTo>
                <a:pt x="0" y="45720"/>
              </a:moveTo>
              <a:lnTo>
                <a:pt x="629505"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538259" y="2509556"/>
        <a:ext cx="31475" cy="31475"/>
      </dsp:txXfrm>
    </dsp:sp>
    <dsp:sp modelId="{5E05FABF-FD01-E448-B7A0-0A64C2F61D48}">
      <dsp:nvSpPr>
        <dsp:cNvPr id="0" name=""/>
        <dsp:cNvSpPr/>
      </dsp:nvSpPr>
      <dsp:spPr>
        <a:xfrm>
          <a:off x="2239244" y="1325779"/>
          <a:ext cx="629505" cy="1199514"/>
        </a:xfrm>
        <a:custGeom>
          <a:avLst/>
          <a:gdLst/>
          <a:ahLst/>
          <a:cxnLst/>
          <a:rect l="0" t="0" r="0" b="0"/>
          <a:pathLst>
            <a:path>
              <a:moveTo>
                <a:pt x="0" y="1199514"/>
              </a:moveTo>
              <a:lnTo>
                <a:pt x="314752" y="1199514"/>
              </a:lnTo>
              <a:lnTo>
                <a:pt x="314752" y="0"/>
              </a:lnTo>
              <a:lnTo>
                <a:pt x="62950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520130" y="1891670"/>
        <a:ext cx="67733" cy="67733"/>
      </dsp:txXfrm>
    </dsp:sp>
    <dsp:sp modelId="{53A96345-292B-2843-B276-4793A5135B27}">
      <dsp:nvSpPr>
        <dsp:cNvPr id="0" name=""/>
        <dsp:cNvSpPr/>
      </dsp:nvSpPr>
      <dsp:spPr>
        <a:xfrm rot="16200000">
          <a:off x="-765855" y="2045488"/>
          <a:ext cx="5050588" cy="9596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s-ES" sz="3700" kern="1200" dirty="0"/>
            <a:t>Certificado de factibilidad</a:t>
          </a:r>
        </a:p>
      </dsp:txBody>
      <dsp:txXfrm>
        <a:off x="-765855" y="2045488"/>
        <a:ext cx="5050588" cy="959611"/>
      </dsp:txXfrm>
    </dsp:sp>
    <dsp:sp modelId="{8308C1C1-69EF-D54A-8C0D-E72585E7F0B1}">
      <dsp:nvSpPr>
        <dsp:cNvPr id="0" name=""/>
        <dsp:cNvSpPr/>
      </dsp:nvSpPr>
      <dsp:spPr>
        <a:xfrm>
          <a:off x="2868749" y="845973"/>
          <a:ext cx="3147526" cy="9596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ES" sz="900" kern="1200" dirty="0"/>
            <a:t>Antecedentes de la propiedad</a:t>
          </a:r>
        </a:p>
        <a:p>
          <a:pPr marL="0" lvl="0" indent="0" algn="ctr" defTabSz="400050">
            <a:lnSpc>
              <a:spcPct val="90000"/>
            </a:lnSpc>
            <a:spcBef>
              <a:spcPct val="0"/>
            </a:spcBef>
            <a:spcAft>
              <a:spcPct val="35000"/>
            </a:spcAft>
            <a:buNone/>
          </a:pPr>
          <a:r>
            <a:rPr lang="es-ES" sz="900" kern="1200" dirty="0"/>
            <a:t>(Dirección, Rol)</a:t>
          </a:r>
        </a:p>
      </dsp:txBody>
      <dsp:txXfrm>
        <a:off x="2868749" y="845973"/>
        <a:ext cx="3147526" cy="959611"/>
      </dsp:txXfrm>
    </dsp:sp>
    <dsp:sp modelId="{A79925B5-9C43-7941-8052-900D43F7DABA}">
      <dsp:nvSpPr>
        <dsp:cNvPr id="0" name=""/>
        <dsp:cNvSpPr/>
      </dsp:nvSpPr>
      <dsp:spPr>
        <a:xfrm>
          <a:off x="2868749" y="2045488"/>
          <a:ext cx="3147526" cy="9596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kern="1200" dirty="0"/>
            <a:t>Antecedentes del proyecto</a:t>
          </a:r>
        </a:p>
        <a:p>
          <a:pPr marL="0" lvl="0" indent="0" algn="ctr" defTabSz="444500">
            <a:lnSpc>
              <a:spcPct val="90000"/>
            </a:lnSpc>
            <a:spcBef>
              <a:spcPct val="0"/>
            </a:spcBef>
            <a:spcAft>
              <a:spcPct val="35000"/>
            </a:spcAft>
            <a:buNone/>
          </a:pPr>
          <a:r>
            <a:rPr lang="es-ES" sz="1000" kern="1200" dirty="0"/>
            <a:t>(</a:t>
          </a:r>
          <a:r>
            <a:rPr lang="es-CL" sz="1000" kern="1200" dirty="0">
              <a:solidFill>
                <a:prstClr val="white"/>
              </a:solidFill>
              <a:latin typeface="Calibri" panose="020F0502020204030204"/>
              <a:ea typeface="+mn-ea"/>
              <a:cs typeface="+mn-cs"/>
            </a:rPr>
            <a:t>Destino de la edificación, de acuerdo a lo explicado en </a:t>
          </a:r>
          <a:r>
            <a:rPr lang="es-CL" sz="1000" kern="1200" dirty="0">
              <a:solidFill>
                <a:prstClr val="white"/>
              </a:solidFill>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Art 4.2.4. de La Ordenanza General de Urbanismo (OGUC)</a:t>
          </a:r>
          <a:r>
            <a:rPr lang="es-CL" sz="1000" kern="1200" dirty="0">
              <a:solidFill>
                <a:prstClr val="white"/>
              </a:solidFill>
              <a:latin typeface="Calibri" panose="020F0502020204030204"/>
              <a:ea typeface="+mn-ea"/>
              <a:cs typeface="+mn-cs"/>
            </a:rPr>
            <a:t>)</a:t>
          </a:r>
        </a:p>
        <a:p>
          <a:pPr marL="0" lvl="0" indent="0" algn="ctr" defTabSz="444500">
            <a:lnSpc>
              <a:spcPct val="90000"/>
            </a:lnSpc>
            <a:spcBef>
              <a:spcPct val="0"/>
            </a:spcBef>
            <a:spcAft>
              <a:spcPct val="35000"/>
            </a:spcAft>
            <a:buNone/>
          </a:pPr>
          <a:r>
            <a:rPr lang="es-CL" sz="1000" kern="1200" dirty="0">
              <a:solidFill>
                <a:prstClr val="white"/>
              </a:solidFill>
              <a:latin typeface="Calibri" panose="020F0502020204030204"/>
              <a:ea typeface="+mn-ea"/>
              <a:cs typeface="+mn-cs"/>
            </a:rPr>
            <a:t>Nº viviendas. departamentos</a:t>
          </a:r>
          <a:endParaRPr lang="es-ES" sz="1000" kern="1200" dirty="0">
            <a:solidFill>
              <a:prstClr val="white"/>
            </a:solidFill>
            <a:latin typeface="Calibri" panose="020F0502020204030204"/>
            <a:ea typeface="+mn-ea"/>
            <a:cs typeface="+mn-cs"/>
          </a:endParaRPr>
        </a:p>
      </dsp:txBody>
      <dsp:txXfrm>
        <a:off x="2868749" y="2045488"/>
        <a:ext cx="3147526" cy="959611"/>
      </dsp:txXfrm>
    </dsp:sp>
    <dsp:sp modelId="{AA1CEF6A-2D02-8942-82D4-367C43FA155B}">
      <dsp:nvSpPr>
        <dsp:cNvPr id="0" name=""/>
        <dsp:cNvSpPr/>
      </dsp:nvSpPr>
      <dsp:spPr>
        <a:xfrm>
          <a:off x="2868749" y="3245002"/>
          <a:ext cx="3147526" cy="9596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ES" sz="900" kern="1200" dirty="0"/>
            <a:t>Requerimiento de Agua Potable</a:t>
          </a:r>
        </a:p>
        <a:p>
          <a:pPr marL="0" lvl="0" indent="0" algn="ctr" defTabSz="400050">
            <a:lnSpc>
              <a:spcPct val="90000"/>
            </a:lnSpc>
            <a:spcBef>
              <a:spcPct val="0"/>
            </a:spcBef>
            <a:spcAft>
              <a:spcPct val="35000"/>
            </a:spcAft>
            <a:buNone/>
          </a:pPr>
          <a:r>
            <a:rPr lang="es-CL" sz="900" b="1" i="0" kern="1200" dirty="0"/>
            <a:t>Numero de medidores que se solicitan,</a:t>
          </a:r>
          <a:r>
            <a:rPr lang="es-CL" sz="900" b="0" i="0" kern="1200" dirty="0"/>
            <a:t> 1 en caso de casas individuales que no posean medidor.</a:t>
          </a:r>
          <a:endParaRPr lang="es-ES" sz="900" kern="1200" dirty="0"/>
        </a:p>
        <a:p>
          <a:pPr marL="0" lvl="0" indent="0" algn="ctr" defTabSz="400050">
            <a:lnSpc>
              <a:spcPct val="90000"/>
            </a:lnSpc>
            <a:spcBef>
              <a:spcPct val="0"/>
            </a:spcBef>
            <a:spcAft>
              <a:spcPct val="35000"/>
            </a:spcAft>
            <a:buNone/>
          </a:pPr>
          <a:r>
            <a:rPr lang="es-ES" sz="900" kern="1200" dirty="0"/>
            <a:t>Requerimientos de alcantarillado</a:t>
          </a:r>
        </a:p>
        <a:p>
          <a:pPr marL="0" lvl="0" indent="0" algn="ctr" defTabSz="400050">
            <a:lnSpc>
              <a:spcPct val="90000"/>
            </a:lnSpc>
            <a:spcBef>
              <a:spcPct val="0"/>
            </a:spcBef>
            <a:spcAft>
              <a:spcPct val="35000"/>
            </a:spcAft>
            <a:buNone/>
          </a:pPr>
          <a:r>
            <a:rPr lang="es-ES" sz="900" kern="1200" dirty="0"/>
            <a:t>(nº de uniones domiciliarias, </a:t>
          </a:r>
          <a:r>
            <a:rPr lang="es-CL" sz="900" b="1" i="0" kern="1200" dirty="0"/>
            <a:t>En conjuntos habitacionales indicar si corresponde a:</a:t>
          </a:r>
          <a:r>
            <a:rPr lang="es-CL" sz="900" b="0" i="0" kern="1200" dirty="0"/>
            <a:t> Viviendas sociales, viviendas Serviu)</a:t>
          </a:r>
          <a:endParaRPr lang="es-ES" sz="900" kern="1200" dirty="0"/>
        </a:p>
      </dsp:txBody>
      <dsp:txXfrm>
        <a:off x="2868749" y="3245002"/>
        <a:ext cx="3147526" cy="95961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0.4966</cdr:x>
      <cdr:y>0.02769</cdr:y>
    </cdr:from>
    <cdr:to>
      <cdr:x>0.64301</cdr:x>
      <cdr:y>0.03651</cdr:y>
    </cdr:to>
    <cdr:cxnSp macro="">
      <cdr:nvCxnSpPr>
        <cdr:cNvPr id="3" name="Straight Connector 2">
          <a:extLst xmlns:a="http://schemas.openxmlformats.org/drawingml/2006/main">
            <a:ext uri="{FF2B5EF4-FFF2-40B4-BE49-F238E27FC236}">
              <a16:creationId xmlns:a16="http://schemas.microsoft.com/office/drawing/2014/main" id="{D11AC58F-2E21-944F-821B-AC04A11D810E}"/>
            </a:ext>
          </a:extLst>
        </cdr:cNvPr>
        <cdr:cNvCxnSpPr/>
      </cdr:nvCxnSpPr>
      <cdr:spPr>
        <a:xfrm xmlns:a="http://schemas.openxmlformats.org/drawingml/2006/main">
          <a:off x="4781550" y="177808"/>
          <a:ext cx="1409700" cy="56591"/>
        </a:xfrm>
        <a:prstGeom xmlns:a="http://schemas.openxmlformats.org/drawingml/2006/main" prst="line">
          <a:avLst/>
        </a:prstGeom>
      </cdr:spPr>
      <cdr:style>
        <a:lnRef xmlns:a="http://schemas.openxmlformats.org/drawingml/2006/main" idx="2">
          <a:schemeClr val="accent6"/>
        </a:lnRef>
        <a:fillRef xmlns:a="http://schemas.openxmlformats.org/drawingml/2006/main" idx="0">
          <a:schemeClr val="accent6"/>
        </a:fillRef>
        <a:effectRef xmlns:a="http://schemas.openxmlformats.org/drawingml/2006/main" idx="1">
          <a:schemeClr val="accent6"/>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D4800-F548-41EA-B259-AF648EAAEE22}" type="datetimeFigureOut">
              <a:rPr lang="en-US" smtClean="0"/>
              <a:t>9/4/21</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91712-BB3F-467C-AA91-0C85B4DF4D3F}" type="slidenum">
              <a:rPr lang="en-US" smtClean="0"/>
              <a:t>‹Nº›</a:t>
            </a:fld>
            <a:endParaRPr lang="en-US"/>
          </a:p>
        </p:txBody>
      </p:sp>
    </p:spTree>
    <p:extLst>
      <p:ext uri="{BB962C8B-B14F-4D97-AF65-F5344CB8AC3E}">
        <p14:creationId xmlns:p14="http://schemas.microsoft.com/office/powerpoint/2010/main" val="3473219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L" dirty="0"/>
          </a:p>
        </p:txBody>
      </p:sp>
      <p:sp>
        <p:nvSpPr>
          <p:cNvPr id="4" name="Slide Number Placeholder 3"/>
          <p:cNvSpPr>
            <a:spLocks noGrp="1"/>
          </p:cNvSpPr>
          <p:nvPr>
            <p:ph type="sldNum" sz="quarter" idx="5"/>
          </p:nvPr>
        </p:nvSpPr>
        <p:spPr/>
        <p:txBody>
          <a:bodyPr/>
          <a:lstStyle/>
          <a:p>
            <a:fld id="{2DC91712-BB3F-467C-AA91-0C85B4DF4D3F}" type="slidenum">
              <a:rPr lang="en-US" smtClean="0"/>
              <a:t>2</a:t>
            </a:fld>
            <a:endParaRPr lang="en-US"/>
          </a:p>
        </p:txBody>
      </p:sp>
    </p:spTree>
    <p:extLst>
      <p:ext uri="{BB962C8B-B14F-4D97-AF65-F5344CB8AC3E}">
        <p14:creationId xmlns:p14="http://schemas.microsoft.com/office/powerpoint/2010/main" val="2089614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L" dirty="0"/>
          </a:p>
        </p:txBody>
      </p:sp>
      <p:sp>
        <p:nvSpPr>
          <p:cNvPr id="4" name="Slide Number Placeholder 3"/>
          <p:cNvSpPr>
            <a:spLocks noGrp="1"/>
          </p:cNvSpPr>
          <p:nvPr>
            <p:ph type="sldNum" sz="quarter" idx="5"/>
          </p:nvPr>
        </p:nvSpPr>
        <p:spPr/>
        <p:txBody>
          <a:bodyPr/>
          <a:lstStyle/>
          <a:p>
            <a:fld id="{2DC91712-BB3F-467C-AA91-0C85B4DF4D3F}" type="slidenum">
              <a:rPr lang="en-US" smtClean="0"/>
              <a:t>4</a:t>
            </a:fld>
            <a:endParaRPr lang="en-US"/>
          </a:p>
        </p:txBody>
      </p:sp>
    </p:spTree>
    <p:extLst>
      <p:ext uri="{BB962C8B-B14F-4D97-AF65-F5344CB8AC3E}">
        <p14:creationId xmlns:p14="http://schemas.microsoft.com/office/powerpoint/2010/main" val="2964365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65C6BCD-9DEA-7C48-9C60-68FE668E2FEE}" type="slidenum">
              <a:rPr lang="es-ES" smtClean="0"/>
              <a:t>5</a:t>
            </a:fld>
            <a:endParaRPr lang="es-ES"/>
          </a:p>
        </p:txBody>
      </p:sp>
    </p:spTree>
    <p:extLst>
      <p:ext uri="{BB962C8B-B14F-4D97-AF65-F5344CB8AC3E}">
        <p14:creationId xmlns:p14="http://schemas.microsoft.com/office/powerpoint/2010/main" val="159599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u="sng" kern="1200" dirty="0">
                <a:solidFill>
                  <a:schemeClr val="tx1"/>
                </a:solidFill>
                <a:effectLst/>
                <a:latin typeface="+mn-lt"/>
                <a:ea typeface="+mn-ea"/>
                <a:cs typeface="+mn-cs"/>
              </a:rPr>
              <a:t>Localidades concentradas:  </a:t>
            </a:r>
          </a:p>
          <a:p>
            <a:pPr lvl="0"/>
            <a:r>
              <a:rPr lang="es-MX" sz="1200" kern="1200" dirty="0">
                <a:solidFill>
                  <a:schemeClr val="tx1"/>
                </a:solidFill>
                <a:effectLst/>
                <a:latin typeface="+mn-lt"/>
                <a:ea typeface="+mn-ea"/>
                <a:cs typeface="+mn-cs"/>
              </a:rPr>
              <a:t>entre 100/150 habitantes y densidad mínima de 15 viviendas/km de red de agua potable.</a:t>
            </a:r>
          </a:p>
          <a:p>
            <a:pPr lvl="0"/>
            <a:r>
              <a:rPr lang="es-MX" sz="1200" kern="1200" dirty="0">
                <a:solidFill>
                  <a:schemeClr val="tx1"/>
                </a:solidFill>
                <a:effectLst/>
                <a:latin typeface="+mn-lt"/>
                <a:ea typeface="+mn-ea"/>
                <a:cs typeface="+mn-cs"/>
              </a:rPr>
              <a:t>habita el 51% de población rural, aprox. 1,16 millones de personas</a:t>
            </a:r>
          </a:p>
          <a:p>
            <a:r>
              <a:rPr lang="es-MX" sz="1200" u="sng" kern="1200" dirty="0">
                <a:solidFill>
                  <a:schemeClr val="tx1"/>
                </a:solidFill>
                <a:effectLst/>
                <a:latin typeface="+mn-lt"/>
                <a:ea typeface="+mn-ea"/>
                <a:cs typeface="+mn-cs"/>
              </a:rPr>
              <a:t>Localidades </a:t>
            </a:r>
            <a:r>
              <a:rPr lang="es-MX" sz="1200" u="sng" kern="1200" dirty="0" err="1">
                <a:solidFill>
                  <a:schemeClr val="tx1"/>
                </a:solidFill>
                <a:effectLst/>
                <a:latin typeface="+mn-lt"/>
                <a:ea typeface="+mn-ea"/>
                <a:cs typeface="+mn-cs"/>
              </a:rPr>
              <a:t>semi</a:t>
            </a:r>
            <a:r>
              <a:rPr lang="es-MX" sz="1200" u="sng" kern="1200" dirty="0">
                <a:solidFill>
                  <a:schemeClr val="tx1"/>
                </a:solidFill>
                <a:effectLst/>
                <a:latin typeface="+mn-lt"/>
                <a:ea typeface="+mn-ea"/>
                <a:cs typeface="+mn-cs"/>
              </a:rPr>
              <a:t> concentradas</a:t>
            </a:r>
            <a:r>
              <a:rPr lang="es-MX" sz="1200" kern="1200" dirty="0">
                <a:solidFill>
                  <a:schemeClr val="tx1"/>
                </a:solidFill>
                <a:effectLst/>
                <a:latin typeface="+mn-lt"/>
                <a:ea typeface="+mn-ea"/>
                <a:cs typeface="+mn-cs"/>
              </a:rPr>
              <a:t>: </a:t>
            </a:r>
          </a:p>
          <a:p>
            <a:pPr lvl="0"/>
            <a:r>
              <a:rPr lang="es-MX" sz="1200" kern="1200" dirty="0">
                <a:solidFill>
                  <a:schemeClr val="tx1"/>
                </a:solidFill>
                <a:effectLst/>
                <a:latin typeface="+mn-lt"/>
                <a:ea typeface="+mn-ea"/>
                <a:cs typeface="+mn-cs"/>
              </a:rPr>
              <a:t>población mínima de 80 habitantes y densidad mínima de 8 viviendas/km de red de agua potable</a:t>
            </a:r>
          </a:p>
          <a:p>
            <a:pPr lvl="0"/>
            <a:r>
              <a:rPr lang="es-MX" sz="1200" kern="1200" dirty="0">
                <a:solidFill>
                  <a:schemeClr val="tx1"/>
                </a:solidFill>
                <a:effectLst/>
                <a:latin typeface="+mn-lt"/>
                <a:ea typeface="+mn-ea"/>
                <a:cs typeface="+mn-cs"/>
              </a:rPr>
              <a:t>habita el 11% de población rural, aprox. 250 mil personas</a:t>
            </a:r>
          </a:p>
          <a:p>
            <a:r>
              <a:rPr lang="es-MX" sz="1200" u="sng" kern="1200" dirty="0">
                <a:solidFill>
                  <a:schemeClr val="tx1"/>
                </a:solidFill>
                <a:effectLst/>
                <a:latin typeface="+mn-lt"/>
                <a:ea typeface="+mn-ea"/>
                <a:cs typeface="+mn-cs"/>
              </a:rPr>
              <a:t>Localidades dispersas: </a:t>
            </a:r>
          </a:p>
          <a:p>
            <a:pPr lvl="0"/>
            <a:r>
              <a:rPr lang="es-MX" sz="1200" kern="1200" dirty="0">
                <a:solidFill>
                  <a:schemeClr val="tx1"/>
                </a:solidFill>
                <a:effectLst/>
                <a:latin typeface="+mn-lt"/>
                <a:ea typeface="+mn-ea"/>
                <a:cs typeface="+mn-cs"/>
              </a:rPr>
              <a:t>todas las demás</a:t>
            </a:r>
          </a:p>
          <a:p>
            <a:pPr lvl="0"/>
            <a:r>
              <a:rPr lang="es-MX" sz="1200" kern="1200" dirty="0">
                <a:solidFill>
                  <a:schemeClr val="tx1"/>
                </a:solidFill>
                <a:effectLst/>
                <a:latin typeface="+mn-lt"/>
                <a:ea typeface="+mn-ea"/>
                <a:cs typeface="+mn-cs"/>
              </a:rPr>
              <a:t>habita el 38% de población rural, aprox. 865 mil personas</a:t>
            </a:r>
          </a:p>
          <a:p>
            <a:pPr lvl="0"/>
            <a:r>
              <a:rPr lang="es-MX" sz="1200" dirty="0">
                <a:effectLst/>
                <a:latin typeface="+mn-lt"/>
                <a:ea typeface="Calibri"/>
                <a:cs typeface="Times New Roman"/>
              </a:rPr>
              <a:t>DOH busca implementar un plan básico progresivo en localidades dispersas,</a:t>
            </a:r>
            <a:r>
              <a:rPr lang="es-MX" sz="1200" baseline="0" dirty="0">
                <a:effectLst/>
                <a:latin typeface="+mn-lt"/>
                <a:ea typeface="Calibri"/>
                <a:cs typeface="Times New Roman"/>
              </a:rPr>
              <a:t> partir por regiones de Coquimbo y Los Lagos</a:t>
            </a:r>
            <a:endParaRPr lang="es-MX"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p>
          <a:p>
            <a:endParaRPr lang="es-ES_tradnl" baseline="0" dirty="0"/>
          </a:p>
        </p:txBody>
      </p:sp>
      <p:sp>
        <p:nvSpPr>
          <p:cNvPr id="4" name="Slide Number Placeholder 3"/>
          <p:cNvSpPr>
            <a:spLocks noGrp="1"/>
          </p:cNvSpPr>
          <p:nvPr>
            <p:ph type="sldNum" sz="quarter" idx="10"/>
          </p:nvPr>
        </p:nvSpPr>
        <p:spPr/>
        <p:txBody>
          <a:bodyPr/>
          <a:lstStyle/>
          <a:p>
            <a:fld id="{19681210-28BF-409E-85E0-E8ED093C789A}" type="slidenum">
              <a:rPr lang="es-MX" smtClean="0"/>
              <a:t>8</a:t>
            </a:fld>
            <a:endParaRPr lang="es-MX"/>
          </a:p>
        </p:txBody>
      </p:sp>
    </p:spTree>
    <p:extLst>
      <p:ext uri="{BB962C8B-B14F-4D97-AF65-F5344CB8AC3E}">
        <p14:creationId xmlns:p14="http://schemas.microsoft.com/office/powerpoint/2010/main" val="3314493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fld id="{33F45BC9-1315-4820-ADEB-82340ED0DAFE}" type="datetimeFigureOut">
              <a:rPr lang="en-US" smtClean="0"/>
              <a:t>9/4/21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8C115C2-D0C6-4449-AB62-9D9927553FBD}" type="slidenum">
              <a:rPr lang="en-US" smtClean="0"/>
              <a:t>‹Nº›</a:t>
            </a:fld>
            <a:endParaRPr lang="en-US"/>
          </a:p>
        </p:txBody>
      </p:sp>
    </p:spTree>
    <p:extLst>
      <p:ext uri="{BB962C8B-B14F-4D97-AF65-F5344CB8AC3E}">
        <p14:creationId xmlns:p14="http://schemas.microsoft.com/office/powerpoint/2010/main" val="3998660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33F45BC9-1315-4820-ADEB-82340ED0DAFE}" type="datetimeFigureOut">
              <a:rPr lang="en-US" smtClean="0"/>
              <a:t>9/4/21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8C115C2-D0C6-4449-AB62-9D9927553FBD}" type="slidenum">
              <a:rPr lang="en-US" smtClean="0"/>
              <a:t>‹Nº›</a:t>
            </a:fld>
            <a:endParaRPr lang="en-US"/>
          </a:p>
        </p:txBody>
      </p:sp>
    </p:spTree>
    <p:extLst>
      <p:ext uri="{BB962C8B-B14F-4D97-AF65-F5344CB8AC3E}">
        <p14:creationId xmlns:p14="http://schemas.microsoft.com/office/powerpoint/2010/main" val="4156775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33F45BC9-1315-4820-ADEB-82340ED0DAFE}" type="datetimeFigureOut">
              <a:rPr lang="en-US" smtClean="0"/>
              <a:t>9/4/21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8C115C2-D0C6-4449-AB62-9D9927553FBD}" type="slidenum">
              <a:rPr lang="en-US" smtClean="0"/>
              <a:t>‹Nº›</a:t>
            </a:fld>
            <a:endParaRPr lang="en-US"/>
          </a:p>
        </p:txBody>
      </p:sp>
    </p:spTree>
    <p:extLst>
      <p:ext uri="{BB962C8B-B14F-4D97-AF65-F5344CB8AC3E}">
        <p14:creationId xmlns:p14="http://schemas.microsoft.com/office/powerpoint/2010/main" val="4141624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33F45BC9-1315-4820-ADEB-82340ED0DAFE}" type="datetimeFigureOut">
              <a:rPr lang="en-US" smtClean="0"/>
              <a:t>9/4/21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8C115C2-D0C6-4449-AB62-9D9927553FBD}" type="slidenum">
              <a:rPr lang="en-US" smtClean="0"/>
              <a:t>‹Nº›</a:t>
            </a:fld>
            <a:endParaRPr lang="en-US"/>
          </a:p>
        </p:txBody>
      </p:sp>
    </p:spTree>
    <p:extLst>
      <p:ext uri="{BB962C8B-B14F-4D97-AF65-F5344CB8AC3E}">
        <p14:creationId xmlns:p14="http://schemas.microsoft.com/office/powerpoint/2010/main" val="230399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33F45BC9-1315-4820-ADEB-82340ED0DAFE}" type="datetimeFigureOut">
              <a:rPr lang="en-US" smtClean="0"/>
              <a:t>9/4/21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8C115C2-D0C6-4449-AB62-9D9927553FBD}" type="slidenum">
              <a:rPr lang="en-US" smtClean="0"/>
              <a:t>‹Nº›</a:t>
            </a:fld>
            <a:endParaRPr lang="en-US"/>
          </a:p>
        </p:txBody>
      </p:sp>
    </p:spTree>
    <p:extLst>
      <p:ext uri="{BB962C8B-B14F-4D97-AF65-F5344CB8AC3E}">
        <p14:creationId xmlns:p14="http://schemas.microsoft.com/office/powerpoint/2010/main" val="386014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33F45BC9-1315-4820-ADEB-82340ED0DAFE}" type="datetimeFigureOut">
              <a:rPr lang="en-US" smtClean="0"/>
              <a:t>9/4/21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8C115C2-D0C6-4449-AB62-9D9927553FBD}" type="slidenum">
              <a:rPr lang="en-US" smtClean="0"/>
              <a:t>‹Nº›</a:t>
            </a:fld>
            <a:endParaRPr lang="en-US"/>
          </a:p>
        </p:txBody>
      </p:sp>
    </p:spTree>
    <p:extLst>
      <p:ext uri="{BB962C8B-B14F-4D97-AF65-F5344CB8AC3E}">
        <p14:creationId xmlns:p14="http://schemas.microsoft.com/office/powerpoint/2010/main" val="3703835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33F45BC9-1315-4820-ADEB-82340ED0DAFE}" type="datetimeFigureOut">
              <a:rPr lang="en-US" smtClean="0"/>
              <a:t>9/4/21</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88C115C2-D0C6-4449-AB62-9D9927553FBD}" type="slidenum">
              <a:rPr lang="en-US" smtClean="0"/>
              <a:t>‹Nº›</a:t>
            </a:fld>
            <a:endParaRPr lang="en-US"/>
          </a:p>
        </p:txBody>
      </p:sp>
    </p:spTree>
    <p:extLst>
      <p:ext uri="{BB962C8B-B14F-4D97-AF65-F5344CB8AC3E}">
        <p14:creationId xmlns:p14="http://schemas.microsoft.com/office/powerpoint/2010/main" val="2974169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33F45BC9-1315-4820-ADEB-82340ED0DAFE}" type="datetimeFigureOut">
              <a:rPr lang="en-US" smtClean="0"/>
              <a:t>9/4/21</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88C115C2-D0C6-4449-AB62-9D9927553FBD}" type="slidenum">
              <a:rPr lang="en-US" smtClean="0"/>
              <a:t>‹Nº›</a:t>
            </a:fld>
            <a:endParaRPr lang="en-US"/>
          </a:p>
        </p:txBody>
      </p:sp>
    </p:spTree>
    <p:extLst>
      <p:ext uri="{BB962C8B-B14F-4D97-AF65-F5344CB8AC3E}">
        <p14:creationId xmlns:p14="http://schemas.microsoft.com/office/powerpoint/2010/main" val="1263354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3F45BC9-1315-4820-ADEB-82340ED0DAFE}" type="datetimeFigureOut">
              <a:rPr lang="en-US" smtClean="0"/>
              <a:t>9/4/21</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88C115C2-D0C6-4449-AB62-9D9927553FBD}" type="slidenum">
              <a:rPr lang="en-US" smtClean="0"/>
              <a:t>‹Nº›</a:t>
            </a:fld>
            <a:endParaRPr lang="en-US"/>
          </a:p>
        </p:txBody>
      </p:sp>
    </p:spTree>
    <p:extLst>
      <p:ext uri="{BB962C8B-B14F-4D97-AF65-F5344CB8AC3E}">
        <p14:creationId xmlns:p14="http://schemas.microsoft.com/office/powerpoint/2010/main" val="1095214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3F45BC9-1315-4820-ADEB-82340ED0DAFE}" type="datetimeFigureOut">
              <a:rPr lang="en-US" smtClean="0"/>
              <a:t>9/4/21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8C115C2-D0C6-4449-AB62-9D9927553FBD}" type="slidenum">
              <a:rPr lang="en-US" smtClean="0"/>
              <a:t>‹Nº›</a:t>
            </a:fld>
            <a:endParaRPr lang="en-US"/>
          </a:p>
        </p:txBody>
      </p:sp>
    </p:spTree>
    <p:extLst>
      <p:ext uri="{BB962C8B-B14F-4D97-AF65-F5344CB8AC3E}">
        <p14:creationId xmlns:p14="http://schemas.microsoft.com/office/powerpoint/2010/main" val="2798300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3F45BC9-1315-4820-ADEB-82340ED0DAFE}" type="datetimeFigureOut">
              <a:rPr lang="en-US" smtClean="0"/>
              <a:t>9/4/21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8C115C2-D0C6-4449-AB62-9D9927553FBD}" type="slidenum">
              <a:rPr lang="en-US" smtClean="0"/>
              <a:t>‹Nº›</a:t>
            </a:fld>
            <a:endParaRPr lang="en-US"/>
          </a:p>
        </p:txBody>
      </p:sp>
    </p:spTree>
    <p:extLst>
      <p:ext uri="{BB962C8B-B14F-4D97-AF65-F5344CB8AC3E}">
        <p14:creationId xmlns:p14="http://schemas.microsoft.com/office/powerpoint/2010/main" val="1063454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F45BC9-1315-4820-ADEB-82340ED0DAFE}" type="datetimeFigureOut">
              <a:rPr lang="en-US" smtClean="0"/>
              <a:t>9/4/21</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C115C2-D0C6-4449-AB62-9D9927553FBD}" type="slidenum">
              <a:rPr lang="en-US" smtClean="0"/>
              <a:t>‹Nº›</a:t>
            </a:fld>
            <a:endParaRPr lang="en-US"/>
          </a:p>
        </p:txBody>
      </p:sp>
    </p:spTree>
    <p:extLst>
      <p:ext uri="{BB962C8B-B14F-4D97-AF65-F5344CB8AC3E}">
        <p14:creationId xmlns:p14="http://schemas.microsoft.com/office/powerpoint/2010/main" val="931113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www.siss.gob.cl/" TargetMode="Externa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emf"/><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tiff"/><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omments" Target="../comments/comment6.xml"/><Relationship Id="rId5" Type="http://schemas.openxmlformats.org/officeDocument/2006/relationships/image" Target="../media/image30.jpeg"/><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9.tiff"/><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comments" Target="../comments/comment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omments" Target="../comments/comment4.xml"/><Relationship Id="rId5" Type="http://schemas.openxmlformats.org/officeDocument/2006/relationships/hyperlink" Target="https://www.mop.cl/Documents/ENRH_2013_OK.pdf" TargetMode="Externa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nature, snow&#10;&#10;Description automatically generated">
            <a:extLst>
              <a:ext uri="{FF2B5EF4-FFF2-40B4-BE49-F238E27FC236}">
                <a16:creationId xmlns:a16="http://schemas.microsoft.com/office/drawing/2014/main" id="{CE7B63C1-FD8C-2045-B51C-ECDFDC9BD4AC}"/>
              </a:ext>
            </a:extLst>
          </p:cNvPr>
          <p:cNvPicPr>
            <a:picLocks noChangeAspect="1"/>
          </p:cNvPicPr>
          <p:nvPr/>
        </p:nvPicPr>
        <p:blipFill rotWithShape="1">
          <a:blip r:embed="rId2">
            <a:extLst>
              <a:ext uri="{28A0092B-C50C-407E-A947-70E740481C1C}">
                <a14:useLocalDpi xmlns:a14="http://schemas.microsoft.com/office/drawing/2010/main" val="0"/>
              </a:ext>
            </a:extLst>
          </a:blip>
          <a:srcRect t="12759" b="25004"/>
          <a:stretch/>
        </p:blipFill>
        <p:spPr>
          <a:xfrm>
            <a:off x="0" y="1799399"/>
            <a:ext cx="12192000" cy="5058602"/>
          </a:xfrm>
          <a:prstGeom prst="rect">
            <a:avLst/>
          </a:prstGeom>
        </p:spPr>
      </p:pic>
      <p:sp>
        <p:nvSpPr>
          <p:cNvPr id="10" name="Oval 9">
            <a:extLst>
              <a:ext uri="{FF2B5EF4-FFF2-40B4-BE49-F238E27FC236}">
                <a16:creationId xmlns:a16="http://schemas.microsoft.com/office/drawing/2014/main" id="{07C28626-6B3F-FC4A-B00A-554B9F990B78}"/>
              </a:ext>
            </a:extLst>
          </p:cNvPr>
          <p:cNvSpPr/>
          <p:nvPr/>
        </p:nvSpPr>
        <p:spPr>
          <a:xfrm>
            <a:off x="-383188" y="3325095"/>
            <a:ext cx="5230377" cy="5169953"/>
          </a:xfrm>
          <a:prstGeom prst="ellipse">
            <a:avLst/>
          </a:prstGeom>
          <a:solidFill>
            <a:srgbClr val="3EA8ED">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endParaRPr lang="es-CL" dirty="0">
              <a:solidFill>
                <a:schemeClr val="accent1">
                  <a:lumMod val="50000"/>
                </a:schemeClr>
              </a:solidFill>
              <a:latin typeface="Noto Sans Avestan" panose="020B0502040504020204" pitchFamily="34" charset="0"/>
              <a:ea typeface="Noto Sans Avestan" panose="020B0502040504020204" pitchFamily="34" charset="0"/>
              <a:cs typeface="Al Nile" pitchFamily="2" charset="-78"/>
            </a:endParaRPr>
          </a:p>
        </p:txBody>
      </p:sp>
      <p:pic>
        <p:nvPicPr>
          <p:cNvPr id="7" name="Picture 6" descr="A picture containing text, sign&#10;&#10;Description automatically generated">
            <a:extLst>
              <a:ext uri="{FF2B5EF4-FFF2-40B4-BE49-F238E27FC236}">
                <a16:creationId xmlns:a16="http://schemas.microsoft.com/office/drawing/2014/main" id="{7A90B800-CF68-7640-A7A1-8D7B869D3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023" y="494182"/>
            <a:ext cx="2628900" cy="1028700"/>
          </a:xfrm>
          <a:prstGeom prst="rect">
            <a:avLst/>
          </a:prstGeom>
        </p:spPr>
      </p:pic>
      <p:grpSp>
        <p:nvGrpSpPr>
          <p:cNvPr id="9" name="Group 8">
            <a:extLst>
              <a:ext uri="{FF2B5EF4-FFF2-40B4-BE49-F238E27FC236}">
                <a16:creationId xmlns:a16="http://schemas.microsoft.com/office/drawing/2014/main" id="{8B93A2BF-56B4-624B-828D-CE5447FAABBA}"/>
              </a:ext>
            </a:extLst>
          </p:cNvPr>
          <p:cNvGrpSpPr/>
          <p:nvPr/>
        </p:nvGrpSpPr>
        <p:grpSpPr>
          <a:xfrm>
            <a:off x="9575150" y="217667"/>
            <a:ext cx="2377203" cy="1568631"/>
            <a:chOff x="908922" y="14286"/>
            <a:chExt cx="10371401" cy="6843714"/>
          </a:xfrm>
        </p:grpSpPr>
        <p:pic>
          <p:nvPicPr>
            <p:cNvPr id="8" name="Picture 7" descr="Logo&#10;&#10;Description automatically generated">
              <a:extLst>
                <a:ext uri="{FF2B5EF4-FFF2-40B4-BE49-F238E27FC236}">
                  <a16:creationId xmlns:a16="http://schemas.microsoft.com/office/drawing/2014/main" id="{28D3B168-869F-9C47-B0E7-750408A474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0F4DC2D9-F431-DA43-AF31-9B28E39B0E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nvGrpSpPr>
          <p:cNvPr id="18" name="Group 17">
            <a:extLst>
              <a:ext uri="{FF2B5EF4-FFF2-40B4-BE49-F238E27FC236}">
                <a16:creationId xmlns:a16="http://schemas.microsoft.com/office/drawing/2014/main" id="{6242C4E3-1F61-FA46-B77F-F65A6A4D27E6}"/>
              </a:ext>
            </a:extLst>
          </p:cNvPr>
          <p:cNvGrpSpPr/>
          <p:nvPr/>
        </p:nvGrpSpPr>
        <p:grpSpPr>
          <a:xfrm>
            <a:off x="179882" y="4276094"/>
            <a:ext cx="5127171" cy="2170857"/>
            <a:chOff x="1497466" y="2615677"/>
            <a:chExt cx="5127171" cy="2170857"/>
          </a:xfrm>
        </p:grpSpPr>
        <p:sp>
          <p:nvSpPr>
            <p:cNvPr id="6" name="Rectángulo 5"/>
            <p:cNvSpPr/>
            <p:nvPr/>
          </p:nvSpPr>
          <p:spPr>
            <a:xfrm>
              <a:off x="1497466" y="2644046"/>
              <a:ext cx="5127171" cy="2044919"/>
            </a:xfrm>
            <a:prstGeom prst="rect">
              <a:avLst/>
            </a:prstGeom>
          </p:spPr>
          <p:txBody>
            <a:bodyPr wrap="square">
              <a:spAutoFit/>
            </a:bodyPr>
            <a:lstStyle/>
            <a:p>
              <a:pPr>
                <a:lnSpc>
                  <a:spcPct val="107000"/>
                </a:lnSpc>
              </a:pPr>
              <a:endParaRPr lang="es-CL" sz="2400" b="1" dirty="0">
                <a:latin typeface="Noto Sans Avestan" panose="020B0502040504020204" pitchFamily="34" charset="0"/>
                <a:ea typeface="Noto Sans Avestan" panose="020B0502040504020204" pitchFamily="34" charset="0"/>
                <a:cs typeface="Times New Roman" panose="02020603050405020304" pitchFamily="18" charset="0"/>
              </a:endParaRPr>
            </a:p>
            <a:p>
              <a:pPr>
                <a:lnSpc>
                  <a:spcPct val="107000"/>
                </a:lnSpc>
                <a:spcAft>
                  <a:spcPts val="0"/>
                </a:spcAft>
              </a:pPr>
              <a:r>
                <a:rPr lang="es-CL" sz="3200" b="1" dirty="0">
                  <a:solidFill>
                    <a:schemeClr val="bg1"/>
                  </a:solidFill>
                  <a:latin typeface="Constantia" panose="02030602050306030303" pitchFamily="18" charset="0"/>
                  <a:ea typeface="Apple Color Emoji" pitchFamily="2" charset="0"/>
                  <a:cs typeface="Aldhabi" panose="020F0502020204030204" pitchFamily="34" charset="0"/>
                </a:rPr>
                <a:t>Escuela Municipal del Agua</a:t>
              </a:r>
            </a:p>
            <a:p>
              <a:pPr>
                <a:lnSpc>
                  <a:spcPct val="107000"/>
                </a:lnSpc>
                <a:spcAft>
                  <a:spcPts val="0"/>
                </a:spcAft>
              </a:pPr>
              <a:endParaRPr lang="es-CL" sz="3200" dirty="0">
                <a:latin typeface="Constantia" panose="02030602050306030303" pitchFamily="18" charset="0"/>
                <a:ea typeface="Apple Color Emoji" pitchFamily="2" charset="0"/>
                <a:cs typeface="Aldhabi" panose="020F0502020204030204" pitchFamily="34" charset="0"/>
              </a:endParaRPr>
            </a:p>
          </p:txBody>
        </p:sp>
        <p:sp>
          <p:nvSpPr>
            <p:cNvPr id="11" name="Rectangle 10">
              <a:extLst>
                <a:ext uri="{FF2B5EF4-FFF2-40B4-BE49-F238E27FC236}">
                  <a16:creationId xmlns:a16="http://schemas.microsoft.com/office/drawing/2014/main" id="{8F09737F-B5B0-3945-926C-9F31BD37FC50}"/>
                </a:ext>
              </a:extLst>
            </p:cNvPr>
            <p:cNvSpPr/>
            <p:nvPr/>
          </p:nvSpPr>
          <p:spPr>
            <a:xfrm>
              <a:off x="1497466" y="4191178"/>
              <a:ext cx="2320635" cy="595356"/>
            </a:xfrm>
            <a:prstGeom prst="rect">
              <a:avLst/>
            </a:prstGeom>
          </p:spPr>
          <p:txBody>
            <a:bodyPr wrap="none">
              <a:spAutoFit/>
            </a:bodyPr>
            <a:lstStyle/>
            <a:p>
              <a:pPr>
                <a:lnSpc>
                  <a:spcPct val="107000"/>
                </a:lnSpc>
                <a:spcAft>
                  <a:spcPts val="0"/>
                </a:spcAft>
              </a:pPr>
              <a:r>
                <a:rPr lang="es-CL" sz="3200" dirty="0">
                  <a:solidFill>
                    <a:srgbClr val="B3DD40"/>
                  </a:solidFill>
                  <a:latin typeface="Noto Sans Avestan" panose="020B0502040504020204" pitchFamily="34" charset="0"/>
                  <a:ea typeface="Noto Sans Avestan" panose="020B0502040504020204" pitchFamily="34" charset="0"/>
                  <a:cs typeface="Al Nile" pitchFamily="2" charset="-78"/>
                </a:rPr>
                <a:t>Nivel Inicial  </a:t>
              </a:r>
              <a:endParaRPr lang="en-US" sz="3200" dirty="0">
                <a:solidFill>
                  <a:srgbClr val="B3DD40"/>
                </a:solidFill>
                <a:latin typeface="Noto Sans Avestan" panose="020B0502040504020204" pitchFamily="34" charset="0"/>
                <a:ea typeface="Noto Sans Avestan" panose="020B0502040504020204" pitchFamily="34" charset="0"/>
                <a:cs typeface="Al Nile" pitchFamily="2" charset="-78"/>
              </a:endParaRPr>
            </a:p>
          </p:txBody>
        </p:sp>
        <p:sp>
          <p:nvSpPr>
            <p:cNvPr id="12" name="Rectangle 11">
              <a:extLst>
                <a:ext uri="{FF2B5EF4-FFF2-40B4-BE49-F238E27FC236}">
                  <a16:creationId xmlns:a16="http://schemas.microsoft.com/office/drawing/2014/main" id="{2CD789FE-6233-B747-9F76-1953DCA57F47}"/>
                </a:ext>
              </a:extLst>
            </p:cNvPr>
            <p:cNvSpPr/>
            <p:nvPr/>
          </p:nvSpPr>
          <p:spPr>
            <a:xfrm>
              <a:off x="1542607" y="2615677"/>
              <a:ext cx="1919180" cy="406714"/>
            </a:xfrm>
            <a:prstGeom prst="rect">
              <a:avLst/>
            </a:prstGeom>
          </p:spPr>
          <p:txBody>
            <a:bodyPr wrap="none">
              <a:spAutoFit/>
            </a:bodyPr>
            <a:lstStyle/>
            <a:p>
              <a:pPr>
                <a:lnSpc>
                  <a:spcPct val="107000"/>
                </a:lnSpc>
              </a:pPr>
              <a:r>
                <a:rPr lang="es-CL" sz="2000" dirty="0">
                  <a:solidFill>
                    <a:schemeClr val="accent1">
                      <a:lumMod val="50000"/>
                    </a:schemeClr>
                  </a:solidFill>
                  <a:latin typeface="Noto Sans Avestan" panose="020B0502040504020204" pitchFamily="34" charset="0"/>
                  <a:ea typeface="Noto Sans Avestan" panose="020B0502040504020204" pitchFamily="34" charset="0"/>
                  <a:cs typeface="Al Nile" pitchFamily="2" charset="-78"/>
                </a:rPr>
                <a:t>Primera Versión </a:t>
              </a:r>
            </a:p>
          </p:txBody>
        </p:sp>
      </p:grpSp>
    </p:spTree>
    <p:extLst>
      <p:ext uri="{BB962C8B-B14F-4D97-AF65-F5344CB8AC3E}">
        <p14:creationId xmlns:p14="http://schemas.microsoft.com/office/powerpoint/2010/main" val="233426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756394D5-2A9E-9F48-A3AD-0082FD9370DA}"/>
              </a:ext>
            </a:extLst>
          </p:cNvPr>
          <p:cNvGrpSpPr/>
          <p:nvPr/>
        </p:nvGrpSpPr>
        <p:grpSpPr>
          <a:xfrm>
            <a:off x="3127168" y="293164"/>
            <a:ext cx="5781380" cy="720677"/>
            <a:chOff x="3876195" y="280635"/>
            <a:chExt cx="4436272" cy="539452"/>
          </a:xfrm>
        </p:grpSpPr>
        <p:sp>
          <p:nvSpPr>
            <p:cNvPr id="8" name="Rectangle 12">
              <a:extLst>
                <a:ext uri="{FF2B5EF4-FFF2-40B4-BE49-F238E27FC236}">
                  <a16:creationId xmlns:a16="http://schemas.microsoft.com/office/drawing/2014/main" id="{190BE055-19B4-5A49-911F-14D96FFDC817}"/>
                </a:ext>
              </a:extLst>
            </p:cNvPr>
            <p:cNvSpPr/>
            <p:nvPr/>
          </p:nvSpPr>
          <p:spPr>
            <a:xfrm>
              <a:off x="4201076" y="280635"/>
              <a:ext cx="3786511" cy="539452"/>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9" name="TextBox 13">
              <a:extLst>
                <a:ext uri="{FF2B5EF4-FFF2-40B4-BE49-F238E27FC236}">
                  <a16:creationId xmlns:a16="http://schemas.microsoft.com/office/drawing/2014/main" id="{A27DF37B-41B1-C04F-BC89-A57A05E2E4AE}"/>
                </a:ext>
              </a:extLst>
            </p:cNvPr>
            <p:cNvSpPr txBox="1"/>
            <p:nvPr/>
          </p:nvSpPr>
          <p:spPr>
            <a:xfrm>
              <a:off x="3876195" y="412132"/>
              <a:ext cx="4436272" cy="276458"/>
            </a:xfrm>
            <a:prstGeom prst="rect">
              <a:avLst/>
            </a:prstGeom>
            <a:noFill/>
          </p:spPr>
          <p:txBody>
            <a:bodyPr wrap="square" rtlCol="0">
              <a:spAutoFit/>
            </a:bodyPr>
            <a:lstStyle/>
            <a:p>
              <a:pPr algn="ctr"/>
              <a:r>
                <a:rPr lang="es-ES" dirty="0"/>
                <a:t>Planificación territorial y gestión hídrica </a:t>
              </a:r>
              <a:endParaRPr lang="en-CL" dirty="0"/>
            </a:p>
          </p:txBody>
        </p:sp>
      </p:grpSp>
      <p:grpSp>
        <p:nvGrpSpPr>
          <p:cNvPr id="10" name="Grupo 6">
            <a:extLst>
              <a:ext uri="{FF2B5EF4-FFF2-40B4-BE49-F238E27FC236}">
                <a16:creationId xmlns:a16="http://schemas.microsoft.com/office/drawing/2014/main" id="{6BFA99C6-1670-744E-8194-50D3E07AC1B1}"/>
              </a:ext>
            </a:extLst>
          </p:cNvPr>
          <p:cNvGrpSpPr/>
          <p:nvPr/>
        </p:nvGrpSpPr>
        <p:grpSpPr>
          <a:xfrm>
            <a:off x="574157" y="18167"/>
            <a:ext cx="10853002" cy="1112369"/>
            <a:chOff x="574157" y="217667"/>
            <a:chExt cx="10853002" cy="1112369"/>
          </a:xfrm>
        </p:grpSpPr>
        <p:pic>
          <p:nvPicPr>
            <p:cNvPr id="11" name="Picture 6" descr="A picture containing text, sign&#10;&#10;Description automatically generated">
              <a:extLst>
                <a:ext uri="{FF2B5EF4-FFF2-40B4-BE49-F238E27FC236}">
                  <a16:creationId xmlns:a16="http://schemas.microsoft.com/office/drawing/2014/main" id="{F88C2BB3-8323-B543-9F03-934EF65E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2" name="Group 14">
              <a:extLst>
                <a:ext uri="{FF2B5EF4-FFF2-40B4-BE49-F238E27FC236}">
                  <a16:creationId xmlns:a16="http://schemas.microsoft.com/office/drawing/2014/main" id="{050F48D2-96C0-EE4C-A0AD-EFDF91F5AD7D}"/>
                </a:ext>
              </a:extLst>
            </p:cNvPr>
            <p:cNvGrpSpPr/>
            <p:nvPr/>
          </p:nvGrpSpPr>
          <p:grpSpPr>
            <a:xfrm>
              <a:off x="9741404" y="217667"/>
              <a:ext cx="1685755" cy="1112369"/>
              <a:chOff x="908922" y="14286"/>
              <a:chExt cx="10371401" cy="6843714"/>
            </a:xfrm>
          </p:grpSpPr>
          <p:pic>
            <p:nvPicPr>
              <p:cNvPr id="13" name="Picture 7" descr="Logo&#10;&#10;Description automatically generated">
                <a:extLst>
                  <a:ext uri="{FF2B5EF4-FFF2-40B4-BE49-F238E27FC236}">
                    <a16:creationId xmlns:a16="http://schemas.microsoft.com/office/drawing/2014/main" id="{C79BF65A-9BD2-2B4D-90D3-CE4DB4284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4" name="Picture 2" descr="A picture containing shape&#10;&#10;Description automatically generated">
                <a:extLst>
                  <a:ext uri="{FF2B5EF4-FFF2-40B4-BE49-F238E27FC236}">
                    <a16:creationId xmlns:a16="http://schemas.microsoft.com/office/drawing/2014/main" id="{548E527C-2FFA-5E45-A68D-1D334F462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15" name="TextBox 1">
            <a:extLst>
              <a:ext uri="{FF2B5EF4-FFF2-40B4-BE49-F238E27FC236}">
                <a16:creationId xmlns:a16="http://schemas.microsoft.com/office/drawing/2014/main" id="{3F601EB3-6921-084B-B2E7-E62D4ECE88B9}"/>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2" name="CuadroTexto 1"/>
          <p:cNvSpPr txBox="1"/>
          <p:nvPr/>
        </p:nvSpPr>
        <p:spPr>
          <a:xfrm>
            <a:off x="2009274" y="1619826"/>
            <a:ext cx="5017168" cy="646331"/>
          </a:xfrm>
          <a:prstGeom prst="rect">
            <a:avLst/>
          </a:prstGeom>
          <a:noFill/>
        </p:spPr>
        <p:txBody>
          <a:bodyPr wrap="square" rtlCol="0">
            <a:spAutoFit/>
          </a:bodyPr>
          <a:lstStyle/>
          <a:p>
            <a:r>
              <a:rPr lang="es-ES" dirty="0"/>
              <a:t>Agregar concepto de plan regulador, LO APORTA YALENA </a:t>
            </a:r>
            <a:endParaRPr lang="en-US" dirty="0"/>
          </a:p>
        </p:txBody>
      </p:sp>
      <p:sp>
        <p:nvSpPr>
          <p:cNvPr id="5" name="CuadroTexto 4"/>
          <p:cNvSpPr txBox="1"/>
          <p:nvPr/>
        </p:nvSpPr>
        <p:spPr>
          <a:xfrm>
            <a:off x="8349702" y="2072102"/>
            <a:ext cx="3745841" cy="3693319"/>
          </a:xfrm>
          <a:prstGeom prst="rect">
            <a:avLst/>
          </a:prstGeom>
          <a:noFill/>
        </p:spPr>
        <p:txBody>
          <a:bodyPr wrap="square" rtlCol="0">
            <a:spAutoFit/>
          </a:bodyPr>
          <a:lstStyle/>
          <a:p>
            <a:pPr algn="just"/>
            <a:r>
              <a:rPr lang="en-US" dirty="0"/>
              <a:t>Los planes </a:t>
            </a:r>
            <a:r>
              <a:rPr lang="en-US" dirty="0" err="1"/>
              <a:t>reguladores</a:t>
            </a:r>
            <a:r>
              <a:rPr lang="en-US" dirty="0"/>
              <a:t> </a:t>
            </a:r>
            <a:r>
              <a:rPr lang="en-US" dirty="0" err="1"/>
              <a:t>deben</a:t>
            </a:r>
            <a:r>
              <a:rPr lang="en-US" dirty="0"/>
              <a:t> </a:t>
            </a:r>
            <a:r>
              <a:rPr lang="en-US" dirty="0" err="1"/>
              <a:t>actualizarse</a:t>
            </a:r>
            <a:r>
              <a:rPr lang="en-US" dirty="0"/>
              <a:t> y </a:t>
            </a:r>
            <a:r>
              <a:rPr lang="en-US" dirty="0" err="1"/>
              <a:t>ayudar</a:t>
            </a:r>
            <a:r>
              <a:rPr lang="en-US" dirty="0"/>
              <a:t> a resolver los </a:t>
            </a:r>
            <a:r>
              <a:rPr lang="en-US" dirty="0" err="1"/>
              <a:t>desafíos</a:t>
            </a:r>
            <a:r>
              <a:rPr lang="en-US" dirty="0"/>
              <a:t> que el </a:t>
            </a:r>
            <a:r>
              <a:rPr lang="en-US" dirty="0" err="1"/>
              <a:t>crecimiento</a:t>
            </a:r>
            <a:r>
              <a:rPr lang="en-US" dirty="0"/>
              <a:t> de las </a:t>
            </a:r>
            <a:r>
              <a:rPr lang="en-US" dirty="0" err="1"/>
              <a:t>ciudades</a:t>
            </a:r>
            <a:r>
              <a:rPr lang="en-US" dirty="0"/>
              <a:t> </a:t>
            </a:r>
            <a:r>
              <a:rPr lang="en-US" dirty="0" err="1"/>
              <a:t>ponen</a:t>
            </a:r>
            <a:r>
              <a:rPr lang="en-US" dirty="0"/>
              <a:t> a la vista </a:t>
            </a:r>
            <a:r>
              <a:rPr lang="en-US" dirty="0" err="1"/>
              <a:t>como</a:t>
            </a:r>
            <a:r>
              <a:rPr lang="en-US" dirty="0"/>
              <a:t> por </a:t>
            </a:r>
            <a:r>
              <a:rPr lang="en-US" dirty="0" err="1"/>
              <a:t>ejemplo</a:t>
            </a:r>
            <a:r>
              <a:rPr lang="en-US" dirty="0"/>
              <a:t> </a:t>
            </a:r>
            <a:r>
              <a:rPr lang="en-US" dirty="0" err="1"/>
              <a:t>aspectos</a:t>
            </a:r>
            <a:r>
              <a:rPr lang="en-US" dirty="0"/>
              <a:t> </a:t>
            </a:r>
            <a:r>
              <a:rPr lang="en-US" dirty="0" err="1"/>
              <a:t>viales</a:t>
            </a:r>
            <a:r>
              <a:rPr lang="en-US" dirty="0"/>
              <a:t>, </a:t>
            </a:r>
            <a:r>
              <a:rPr lang="en-US" dirty="0" err="1"/>
              <a:t>equipamiento</a:t>
            </a:r>
            <a:r>
              <a:rPr lang="en-US" dirty="0"/>
              <a:t>, </a:t>
            </a:r>
            <a:r>
              <a:rPr lang="en-US" dirty="0" err="1"/>
              <a:t>acceso</a:t>
            </a:r>
            <a:r>
              <a:rPr lang="en-US" dirty="0"/>
              <a:t> a la </a:t>
            </a:r>
            <a:r>
              <a:rPr lang="en-US" dirty="0" err="1"/>
              <a:t>vivienda</a:t>
            </a:r>
            <a:r>
              <a:rPr lang="en-US" dirty="0"/>
              <a:t> y a los </a:t>
            </a:r>
            <a:r>
              <a:rPr lang="en-US" dirty="0" err="1"/>
              <a:t>servicios</a:t>
            </a:r>
            <a:r>
              <a:rPr lang="en-US" dirty="0"/>
              <a:t> </a:t>
            </a:r>
            <a:r>
              <a:rPr lang="en-US" dirty="0" err="1"/>
              <a:t>sanitarios</a:t>
            </a:r>
            <a:endParaRPr lang="en-US" dirty="0"/>
          </a:p>
          <a:p>
            <a:pPr algn="just"/>
            <a:endParaRPr lang="en-US" dirty="0"/>
          </a:p>
          <a:p>
            <a:pPr algn="just"/>
            <a:r>
              <a:rPr lang="en-US" dirty="0"/>
              <a:t>Un plan </a:t>
            </a:r>
            <a:r>
              <a:rPr lang="en-US" dirty="0" err="1"/>
              <a:t>regulador</a:t>
            </a:r>
            <a:r>
              <a:rPr lang="en-US" dirty="0"/>
              <a:t> no solo debe </a:t>
            </a:r>
            <a:r>
              <a:rPr lang="en-US" dirty="0" err="1"/>
              <a:t>tener</a:t>
            </a:r>
            <a:r>
              <a:rPr lang="en-US" dirty="0"/>
              <a:t> una </a:t>
            </a:r>
            <a:r>
              <a:rPr lang="en-US" dirty="0" err="1"/>
              <a:t>mirada</a:t>
            </a:r>
            <a:r>
              <a:rPr lang="en-US" dirty="0"/>
              <a:t> </a:t>
            </a:r>
            <a:r>
              <a:rPr lang="en-US" dirty="0" err="1"/>
              <a:t>económica</a:t>
            </a:r>
            <a:r>
              <a:rPr lang="en-US" dirty="0"/>
              <a:t>, hoy mas que </a:t>
            </a:r>
            <a:r>
              <a:rPr lang="en-US" dirty="0" err="1"/>
              <a:t>nunca</a:t>
            </a:r>
            <a:r>
              <a:rPr lang="en-US" dirty="0"/>
              <a:t> debe </a:t>
            </a:r>
            <a:r>
              <a:rPr lang="en-US" dirty="0" err="1"/>
              <a:t>incorporar</a:t>
            </a:r>
            <a:r>
              <a:rPr lang="en-US" dirty="0"/>
              <a:t> la </a:t>
            </a:r>
            <a:r>
              <a:rPr lang="en-US" dirty="0" err="1"/>
              <a:t>dimensión</a:t>
            </a:r>
            <a:r>
              <a:rPr lang="en-US" dirty="0"/>
              <a:t> </a:t>
            </a:r>
            <a:r>
              <a:rPr lang="en-US" dirty="0" err="1"/>
              <a:t>socioambiental</a:t>
            </a:r>
            <a:r>
              <a:rPr lang="en-US" dirty="0"/>
              <a:t> y </a:t>
            </a:r>
            <a:r>
              <a:rPr lang="en-US" dirty="0" err="1"/>
              <a:t>sustentabilidad</a:t>
            </a:r>
            <a:r>
              <a:rPr lang="en-US" dirty="0"/>
              <a:t> </a:t>
            </a:r>
            <a:r>
              <a:rPr lang="en-US" dirty="0" err="1"/>
              <a:t>en</a:t>
            </a:r>
            <a:r>
              <a:rPr lang="en-US" dirty="0"/>
              <a:t> el </a:t>
            </a:r>
            <a:r>
              <a:rPr lang="en-US" dirty="0" err="1"/>
              <a:t>uso</a:t>
            </a:r>
            <a:r>
              <a:rPr lang="en-US" dirty="0"/>
              <a:t> de los </a:t>
            </a:r>
            <a:r>
              <a:rPr lang="en-US" dirty="0" err="1"/>
              <a:t>recursos</a:t>
            </a:r>
            <a:r>
              <a:rPr lang="en-US" dirty="0"/>
              <a:t> </a:t>
            </a:r>
            <a:r>
              <a:rPr lang="en-US" dirty="0" err="1"/>
              <a:t>hídricos</a:t>
            </a:r>
            <a:endParaRPr lang="en-US" dirty="0"/>
          </a:p>
        </p:txBody>
      </p:sp>
      <p:pic>
        <p:nvPicPr>
          <p:cNvPr id="4" name="Imagen 3">
            <a:extLst>
              <a:ext uri="{FF2B5EF4-FFF2-40B4-BE49-F238E27FC236}">
                <a16:creationId xmlns:a16="http://schemas.microsoft.com/office/drawing/2014/main" id="{2BFC336F-C844-F846-8EEE-B7D370F8C06A}"/>
              </a:ext>
            </a:extLst>
          </p:cNvPr>
          <p:cNvPicPr>
            <a:picLocks noChangeAspect="1"/>
          </p:cNvPicPr>
          <p:nvPr/>
        </p:nvPicPr>
        <p:blipFill rotWithShape="1">
          <a:blip r:embed="rId5"/>
          <a:srcRect t="-247" r="4746"/>
          <a:stretch/>
        </p:blipFill>
        <p:spPr>
          <a:xfrm>
            <a:off x="810599" y="2930575"/>
            <a:ext cx="2967426" cy="3525728"/>
          </a:xfrm>
          <a:prstGeom prst="rect">
            <a:avLst/>
          </a:prstGeom>
        </p:spPr>
      </p:pic>
      <p:pic>
        <p:nvPicPr>
          <p:cNvPr id="16" name="Imagen 15">
            <a:extLst>
              <a:ext uri="{FF2B5EF4-FFF2-40B4-BE49-F238E27FC236}">
                <a16:creationId xmlns:a16="http://schemas.microsoft.com/office/drawing/2014/main" id="{F30AF716-024D-5C47-B95E-901C3618FAFD}"/>
              </a:ext>
            </a:extLst>
          </p:cNvPr>
          <p:cNvPicPr>
            <a:picLocks noChangeAspect="1"/>
          </p:cNvPicPr>
          <p:nvPr/>
        </p:nvPicPr>
        <p:blipFill>
          <a:blip r:embed="rId6"/>
          <a:stretch>
            <a:fillRect/>
          </a:stretch>
        </p:blipFill>
        <p:spPr>
          <a:xfrm>
            <a:off x="5278056" y="3119714"/>
            <a:ext cx="2377045" cy="3463386"/>
          </a:xfrm>
          <a:prstGeom prst="rect">
            <a:avLst/>
          </a:prstGeom>
        </p:spPr>
      </p:pic>
    </p:spTree>
    <p:extLst>
      <p:ext uri="{BB962C8B-B14F-4D97-AF65-F5344CB8AC3E}">
        <p14:creationId xmlns:p14="http://schemas.microsoft.com/office/powerpoint/2010/main" val="694580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756394D5-2A9E-9F48-A3AD-0082FD9370DA}"/>
              </a:ext>
            </a:extLst>
          </p:cNvPr>
          <p:cNvGrpSpPr/>
          <p:nvPr/>
        </p:nvGrpSpPr>
        <p:grpSpPr>
          <a:xfrm>
            <a:off x="3127168" y="293164"/>
            <a:ext cx="5781380" cy="720677"/>
            <a:chOff x="3876195" y="280635"/>
            <a:chExt cx="4436272" cy="539452"/>
          </a:xfrm>
        </p:grpSpPr>
        <p:sp>
          <p:nvSpPr>
            <p:cNvPr id="8" name="Rectangle 12">
              <a:extLst>
                <a:ext uri="{FF2B5EF4-FFF2-40B4-BE49-F238E27FC236}">
                  <a16:creationId xmlns:a16="http://schemas.microsoft.com/office/drawing/2014/main" id="{190BE055-19B4-5A49-911F-14D96FFDC817}"/>
                </a:ext>
              </a:extLst>
            </p:cNvPr>
            <p:cNvSpPr/>
            <p:nvPr/>
          </p:nvSpPr>
          <p:spPr>
            <a:xfrm>
              <a:off x="4201076" y="280635"/>
              <a:ext cx="3786511" cy="539452"/>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9" name="TextBox 13">
              <a:extLst>
                <a:ext uri="{FF2B5EF4-FFF2-40B4-BE49-F238E27FC236}">
                  <a16:creationId xmlns:a16="http://schemas.microsoft.com/office/drawing/2014/main" id="{A27DF37B-41B1-C04F-BC89-A57A05E2E4AE}"/>
                </a:ext>
              </a:extLst>
            </p:cNvPr>
            <p:cNvSpPr txBox="1"/>
            <p:nvPr/>
          </p:nvSpPr>
          <p:spPr>
            <a:xfrm>
              <a:off x="3876195" y="412132"/>
              <a:ext cx="4436272" cy="276458"/>
            </a:xfrm>
            <a:prstGeom prst="rect">
              <a:avLst/>
            </a:prstGeom>
            <a:noFill/>
          </p:spPr>
          <p:txBody>
            <a:bodyPr wrap="square" rtlCol="0">
              <a:spAutoFit/>
            </a:bodyPr>
            <a:lstStyle/>
            <a:p>
              <a:pPr algn="ctr"/>
              <a:r>
                <a:rPr lang="es-ES" dirty="0"/>
                <a:t>Planificación territorial y gestión hídrica </a:t>
              </a:r>
              <a:endParaRPr lang="en-CL" dirty="0"/>
            </a:p>
          </p:txBody>
        </p:sp>
      </p:grpSp>
      <p:grpSp>
        <p:nvGrpSpPr>
          <p:cNvPr id="10" name="Grupo 6">
            <a:extLst>
              <a:ext uri="{FF2B5EF4-FFF2-40B4-BE49-F238E27FC236}">
                <a16:creationId xmlns:a16="http://schemas.microsoft.com/office/drawing/2014/main" id="{6BFA99C6-1670-744E-8194-50D3E07AC1B1}"/>
              </a:ext>
            </a:extLst>
          </p:cNvPr>
          <p:cNvGrpSpPr/>
          <p:nvPr/>
        </p:nvGrpSpPr>
        <p:grpSpPr>
          <a:xfrm>
            <a:off x="574157" y="18167"/>
            <a:ext cx="10853002" cy="1112369"/>
            <a:chOff x="574157" y="217667"/>
            <a:chExt cx="10853002" cy="1112369"/>
          </a:xfrm>
        </p:grpSpPr>
        <p:pic>
          <p:nvPicPr>
            <p:cNvPr id="11" name="Picture 6" descr="A picture containing text, sign&#10;&#10;Description automatically generated">
              <a:extLst>
                <a:ext uri="{FF2B5EF4-FFF2-40B4-BE49-F238E27FC236}">
                  <a16:creationId xmlns:a16="http://schemas.microsoft.com/office/drawing/2014/main" id="{F88C2BB3-8323-B543-9F03-934EF65E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2" name="Group 14">
              <a:extLst>
                <a:ext uri="{FF2B5EF4-FFF2-40B4-BE49-F238E27FC236}">
                  <a16:creationId xmlns:a16="http://schemas.microsoft.com/office/drawing/2014/main" id="{050F48D2-96C0-EE4C-A0AD-EFDF91F5AD7D}"/>
                </a:ext>
              </a:extLst>
            </p:cNvPr>
            <p:cNvGrpSpPr/>
            <p:nvPr/>
          </p:nvGrpSpPr>
          <p:grpSpPr>
            <a:xfrm>
              <a:off x="9741404" y="217667"/>
              <a:ext cx="1685755" cy="1112369"/>
              <a:chOff x="908922" y="14286"/>
              <a:chExt cx="10371401" cy="6843714"/>
            </a:xfrm>
          </p:grpSpPr>
          <p:pic>
            <p:nvPicPr>
              <p:cNvPr id="13" name="Picture 7" descr="Logo&#10;&#10;Description automatically generated">
                <a:extLst>
                  <a:ext uri="{FF2B5EF4-FFF2-40B4-BE49-F238E27FC236}">
                    <a16:creationId xmlns:a16="http://schemas.microsoft.com/office/drawing/2014/main" id="{C79BF65A-9BD2-2B4D-90D3-CE4DB4284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4" name="Picture 2" descr="A picture containing shape&#10;&#10;Description automatically generated">
                <a:extLst>
                  <a:ext uri="{FF2B5EF4-FFF2-40B4-BE49-F238E27FC236}">
                    <a16:creationId xmlns:a16="http://schemas.microsoft.com/office/drawing/2014/main" id="{548E527C-2FFA-5E45-A68D-1D334F462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15" name="TextBox 1">
            <a:extLst>
              <a:ext uri="{FF2B5EF4-FFF2-40B4-BE49-F238E27FC236}">
                <a16:creationId xmlns:a16="http://schemas.microsoft.com/office/drawing/2014/main" id="{3F601EB3-6921-084B-B2E7-E62D4ECE88B9}"/>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3" name="CuadroTexto 2"/>
          <p:cNvSpPr txBox="1"/>
          <p:nvPr/>
        </p:nvSpPr>
        <p:spPr>
          <a:xfrm>
            <a:off x="83547" y="1300407"/>
            <a:ext cx="5781380" cy="6186309"/>
          </a:xfrm>
          <a:prstGeom prst="rect">
            <a:avLst/>
          </a:prstGeom>
          <a:noFill/>
        </p:spPr>
        <p:txBody>
          <a:bodyPr wrap="square" rtlCol="0">
            <a:spAutoFit/>
          </a:bodyPr>
          <a:lstStyle/>
          <a:p>
            <a:pPr algn="just"/>
            <a:r>
              <a:rPr lang="es-ES" dirty="0"/>
              <a:t>¿Qué es el certificado de factibilidad de AP y Alcantarillado?</a:t>
            </a:r>
          </a:p>
          <a:p>
            <a:pPr algn="just"/>
            <a:endParaRPr lang="es-ES" dirty="0"/>
          </a:p>
          <a:p>
            <a:pPr algn="just"/>
            <a:r>
              <a:rPr lang="es-ES" dirty="0"/>
              <a:t>Es un  documento que acredita que un terreno puede conectarse al agua potable y/o al alcantarillado.</a:t>
            </a:r>
          </a:p>
          <a:p>
            <a:pPr algn="just"/>
            <a:endParaRPr lang="es-ES" dirty="0"/>
          </a:p>
          <a:p>
            <a:pPr algn="just"/>
            <a:r>
              <a:rPr lang="es-ES" dirty="0"/>
              <a:t>Lo utilizan urbanizadores, comités de viviendas y otras entidades para postular a los subsidios habitacionales del Ministerio de Vivienda y Urbanismo.</a:t>
            </a:r>
          </a:p>
          <a:p>
            <a:pPr algn="just"/>
            <a:endParaRPr lang="es-ES" dirty="0"/>
          </a:p>
          <a:p>
            <a:pPr algn="just"/>
            <a:r>
              <a:rPr lang="es-ES" dirty="0"/>
              <a:t>Se solicita al prestador de servicios sanitarios (público privado) y constituye un compromiso por parte del concesionario a realizar las obras que permitan materializarlo-</a:t>
            </a:r>
          </a:p>
          <a:p>
            <a:pPr algn="just"/>
            <a:endParaRPr lang="es-ES" dirty="0"/>
          </a:p>
          <a:p>
            <a:pPr algn="just"/>
            <a:r>
              <a:rPr lang="es-ES" dirty="0"/>
              <a:t>La ejecución de cualquier proyecto con destino habitacional, comercial, industrial, de salud u otro usos de la comunidad deben contar con factibilidad de servicios sanitarios para su ejecución.</a:t>
            </a:r>
          </a:p>
          <a:p>
            <a:pPr algn="just"/>
            <a:endParaRPr lang="es-ES" dirty="0"/>
          </a:p>
          <a:p>
            <a:pPr algn="ctr"/>
            <a:r>
              <a:rPr lang="es-ES" dirty="0"/>
              <a:t>SIN AGUA NO HAY PROYECTO……</a:t>
            </a:r>
          </a:p>
          <a:p>
            <a:endParaRPr lang="es-ES" dirty="0"/>
          </a:p>
          <a:p>
            <a:endParaRPr lang="es-ES" dirty="0"/>
          </a:p>
        </p:txBody>
      </p:sp>
      <p:graphicFrame>
        <p:nvGraphicFramePr>
          <p:cNvPr id="2" name="Diagrama 1">
            <a:extLst>
              <a:ext uri="{FF2B5EF4-FFF2-40B4-BE49-F238E27FC236}">
                <a16:creationId xmlns:a16="http://schemas.microsoft.com/office/drawing/2014/main" id="{9CCB124A-BA34-1243-B345-928011C474DA}"/>
              </a:ext>
            </a:extLst>
          </p:cNvPr>
          <p:cNvGraphicFramePr/>
          <p:nvPr>
            <p:extLst>
              <p:ext uri="{D42A27DB-BD31-4B8C-83A1-F6EECF244321}">
                <p14:modId xmlns:p14="http://schemas.microsoft.com/office/powerpoint/2010/main" val="336431298"/>
              </p:ext>
            </p:extLst>
          </p:nvPr>
        </p:nvGraphicFramePr>
        <p:xfrm>
          <a:off x="5416950" y="1232484"/>
          <a:ext cx="7295909" cy="50505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18277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756394D5-2A9E-9F48-A3AD-0082FD9370DA}"/>
              </a:ext>
            </a:extLst>
          </p:cNvPr>
          <p:cNvGrpSpPr/>
          <p:nvPr/>
        </p:nvGrpSpPr>
        <p:grpSpPr>
          <a:xfrm>
            <a:off x="2615878" y="-16757"/>
            <a:ext cx="6292670" cy="979759"/>
            <a:chOff x="3876195" y="48648"/>
            <a:chExt cx="4436272" cy="733384"/>
          </a:xfrm>
        </p:grpSpPr>
        <p:sp>
          <p:nvSpPr>
            <p:cNvPr id="8" name="Rectangle 12">
              <a:extLst>
                <a:ext uri="{FF2B5EF4-FFF2-40B4-BE49-F238E27FC236}">
                  <a16:creationId xmlns:a16="http://schemas.microsoft.com/office/drawing/2014/main" id="{190BE055-19B4-5A49-911F-14D96FFDC817}"/>
                </a:ext>
              </a:extLst>
            </p:cNvPr>
            <p:cNvSpPr/>
            <p:nvPr/>
          </p:nvSpPr>
          <p:spPr>
            <a:xfrm>
              <a:off x="4160221" y="48648"/>
              <a:ext cx="3786511" cy="539452"/>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9" name="TextBox 13">
              <a:extLst>
                <a:ext uri="{FF2B5EF4-FFF2-40B4-BE49-F238E27FC236}">
                  <a16:creationId xmlns:a16="http://schemas.microsoft.com/office/drawing/2014/main" id="{A27DF37B-41B1-C04F-BC89-A57A05E2E4AE}"/>
                </a:ext>
              </a:extLst>
            </p:cNvPr>
            <p:cNvSpPr txBox="1"/>
            <p:nvPr/>
          </p:nvSpPr>
          <p:spPr>
            <a:xfrm>
              <a:off x="3876195" y="90887"/>
              <a:ext cx="4436272" cy="691145"/>
            </a:xfrm>
            <a:prstGeom prst="rect">
              <a:avLst/>
            </a:prstGeom>
            <a:noFill/>
          </p:spPr>
          <p:txBody>
            <a:bodyPr wrap="square" rtlCol="0">
              <a:spAutoFit/>
            </a:bodyPr>
            <a:lstStyle/>
            <a:p>
              <a:pPr algn="ctr"/>
              <a:r>
                <a:rPr lang="es-ES" dirty="0"/>
                <a:t>Rol de las empresas sanitarias y SSR en el crecimiento de las ciudades y comunidades</a:t>
              </a:r>
            </a:p>
            <a:p>
              <a:pPr algn="ctr"/>
              <a:endParaRPr lang="en-CL" dirty="0"/>
            </a:p>
          </p:txBody>
        </p:sp>
      </p:grpSp>
      <p:grpSp>
        <p:nvGrpSpPr>
          <p:cNvPr id="10" name="Grupo 6">
            <a:extLst>
              <a:ext uri="{FF2B5EF4-FFF2-40B4-BE49-F238E27FC236}">
                <a16:creationId xmlns:a16="http://schemas.microsoft.com/office/drawing/2014/main" id="{6BFA99C6-1670-744E-8194-50D3E07AC1B1}"/>
              </a:ext>
            </a:extLst>
          </p:cNvPr>
          <p:cNvGrpSpPr/>
          <p:nvPr/>
        </p:nvGrpSpPr>
        <p:grpSpPr>
          <a:xfrm>
            <a:off x="574157" y="18167"/>
            <a:ext cx="10853002" cy="1112369"/>
            <a:chOff x="574157" y="217667"/>
            <a:chExt cx="10853002" cy="1112369"/>
          </a:xfrm>
        </p:grpSpPr>
        <p:pic>
          <p:nvPicPr>
            <p:cNvPr id="11" name="Picture 6" descr="A picture containing text, sign&#10;&#10;Description automatically generated">
              <a:extLst>
                <a:ext uri="{FF2B5EF4-FFF2-40B4-BE49-F238E27FC236}">
                  <a16:creationId xmlns:a16="http://schemas.microsoft.com/office/drawing/2014/main" id="{F88C2BB3-8323-B543-9F03-934EF65E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2" name="Group 14">
              <a:extLst>
                <a:ext uri="{FF2B5EF4-FFF2-40B4-BE49-F238E27FC236}">
                  <a16:creationId xmlns:a16="http://schemas.microsoft.com/office/drawing/2014/main" id="{050F48D2-96C0-EE4C-A0AD-EFDF91F5AD7D}"/>
                </a:ext>
              </a:extLst>
            </p:cNvPr>
            <p:cNvGrpSpPr/>
            <p:nvPr/>
          </p:nvGrpSpPr>
          <p:grpSpPr>
            <a:xfrm>
              <a:off x="9741404" y="217667"/>
              <a:ext cx="1685755" cy="1112369"/>
              <a:chOff x="908922" y="14286"/>
              <a:chExt cx="10371401" cy="6843714"/>
            </a:xfrm>
          </p:grpSpPr>
          <p:pic>
            <p:nvPicPr>
              <p:cNvPr id="13" name="Picture 7" descr="Logo&#10;&#10;Description automatically generated">
                <a:extLst>
                  <a:ext uri="{FF2B5EF4-FFF2-40B4-BE49-F238E27FC236}">
                    <a16:creationId xmlns:a16="http://schemas.microsoft.com/office/drawing/2014/main" id="{C79BF65A-9BD2-2B4D-90D3-CE4DB4284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4" name="Picture 2" descr="A picture containing shape&#10;&#10;Description automatically generated">
                <a:extLst>
                  <a:ext uri="{FF2B5EF4-FFF2-40B4-BE49-F238E27FC236}">
                    <a16:creationId xmlns:a16="http://schemas.microsoft.com/office/drawing/2014/main" id="{548E527C-2FFA-5E45-A68D-1D334F462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15" name="TextBox 1">
            <a:extLst>
              <a:ext uri="{FF2B5EF4-FFF2-40B4-BE49-F238E27FC236}">
                <a16:creationId xmlns:a16="http://schemas.microsoft.com/office/drawing/2014/main" id="{3F601EB3-6921-084B-B2E7-E62D4ECE88B9}"/>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3" name="CuadroTexto 2"/>
          <p:cNvSpPr txBox="1"/>
          <p:nvPr/>
        </p:nvSpPr>
        <p:spPr>
          <a:xfrm>
            <a:off x="359305" y="963002"/>
            <a:ext cx="6701252" cy="5632311"/>
          </a:xfrm>
          <a:prstGeom prst="rect">
            <a:avLst/>
          </a:prstGeom>
          <a:noFill/>
        </p:spPr>
        <p:txBody>
          <a:bodyPr wrap="square" rtlCol="0">
            <a:spAutoFit/>
          </a:bodyPr>
          <a:lstStyle/>
          <a:p>
            <a:pPr marL="285750" indent="-285750" algn="just">
              <a:buFont typeface="Arial" panose="020B0604020202020204" pitchFamily="34" charset="0"/>
              <a:buChar char="•"/>
            </a:pPr>
            <a:endParaRPr lang="es-ES" dirty="0"/>
          </a:p>
          <a:p>
            <a:pPr algn="just"/>
            <a:r>
              <a:rPr lang="es-MX" dirty="0"/>
              <a:t>De acuerdo al marco regulatorio sanitario, la prestación de los servicios públicos sanitarios se puede dar en las siguientes zonas:</a:t>
            </a:r>
            <a:endParaRPr lang="es-CL" dirty="0"/>
          </a:p>
          <a:p>
            <a:pPr algn="just"/>
            <a:r>
              <a:rPr lang="es-MX" dirty="0"/>
              <a:t> </a:t>
            </a:r>
            <a:endParaRPr lang="es-CL" dirty="0"/>
          </a:p>
          <a:p>
            <a:pPr algn="just"/>
            <a:r>
              <a:rPr lang="es-MX" u="sng" dirty="0"/>
              <a:t>Zonas urbanas</a:t>
            </a:r>
            <a:r>
              <a:rPr lang="es-MX" dirty="0"/>
              <a:t>: Este servicio está circunscrito por el D.F.L. N°382, Ley General de Servicios Sanitarios (LGSS) y las normas legales, reglamentarias y técnicas que forman parte del marco regulatorio de los servicios concesionados.</a:t>
            </a:r>
          </a:p>
          <a:p>
            <a:pPr algn="just"/>
            <a:endParaRPr lang="es-MX" dirty="0"/>
          </a:p>
          <a:p>
            <a:pPr algn="just"/>
            <a:r>
              <a:rPr lang="es-CL" dirty="0"/>
              <a:t>La concesión sanitaria solo puede establecerse en un área urbana o urbanizable, entendiéndose por tales:</a:t>
            </a:r>
          </a:p>
          <a:p>
            <a:pPr algn="just"/>
            <a:endParaRPr lang="es-CL" dirty="0"/>
          </a:p>
          <a:p>
            <a:pPr algn="just"/>
            <a:r>
              <a:rPr lang="es-CL" dirty="0"/>
              <a:t>• Áreas urbanas definidas en un plan regulador comunal o intercomunal. </a:t>
            </a:r>
          </a:p>
          <a:p>
            <a:pPr algn="just"/>
            <a:endParaRPr lang="es-CL" dirty="0"/>
          </a:p>
          <a:p>
            <a:pPr algn="just"/>
            <a:r>
              <a:rPr lang="es-CL" dirty="0"/>
              <a:t>• Áreas de extensión urbana definidas en dichos Planes.</a:t>
            </a:r>
          </a:p>
          <a:p>
            <a:pPr algn="just"/>
            <a:endParaRPr lang="es-CL" dirty="0"/>
          </a:p>
          <a:p>
            <a:pPr algn="just"/>
            <a:r>
              <a:rPr lang="es-CL" dirty="0"/>
              <a:t>La concesión sanitaria establece un territorio operacional</a:t>
            </a:r>
          </a:p>
          <a:p>
            <a:pPr algn="just"/>
            <a:endParaRPr lang="es-CL" dirty="0"/>
          </a:p>
          <a:p>
            <a:pPr algn="just"/>
            <a:r>
              <a:rPr lang="es-CL" dirty="0"/>
              <a:t>El territorio operacional no tiene porque coincidir con el límite urbano</a:t>
            </a:r>
            <a:endParaRPr lang="en-US" dirty="0"/>
          </a:p>
        </p:txBody>
      </p:sp>
      <p:pic>
        <p:nvPicPr>
          <p:cNvPr id="1025" name="Picture 1" descr="page4image5880">
            <a:extLst>
              <a:ext uri="{FF2B5EF4-FFF2-40B4-BE49-F238E27FC236}">
                <a16:creationId xmlns:a16="http://schemas.microsoft.com/office/drawing/2014/main" id="{B05675A6-43AB-8F49-9CBA-A20C7DD87A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5101" y="3818860"/>
            <a:ext cx="33909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458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756394D5-2A9E-9F48-A3AD-0082FD9370DA}"/>
              </a:ext>
            </a:extLst>
          </p:cNvPr>
          <p:cNvGrpSpPr/>
          <p:nvPr/>
        </p:nvGrpSpPr>
        <p:grpSpPr>
          <a:xfrm>
            <a:off x="2615878" y="-16757"/>
            <a:ext cx="6292670" cy="979759"/>
            <a:chOff x="3876195" y="48648"/>
            <a:chExt cx="4436272" cy="733384"/>
          </a:xfrm>
        </p:grpSpPr>
        <p:sp>
          <p:nvSpPr>
            <p:cNvPr id="8" name="Rectangle 12">
              <a:extLst>
                <a:ext uri="{FF2B5EF4-FFF2-40B4-BE49-F238E27FC236}">
                  <a16:creationId xmlns:a16="http://schemas.microsoft.com/office/drawing/2014/main" id="{190BE055-19B4-5A49-911F-14D96FFDC817}"/>
                </a:ext>
              </a:extLst>
            </p:cNvPr>
            <p:cNvSpPr/>
            <p:nvPr/>
          </p:nvSpPr>
          <p:spPr>
            <a:xfrm>
              <a:off x="4160221" y="48648"/>
              <a:ext cx="3786511" cy="539452"/>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9" name="TextBox 13">
              <a:extLst>
                <a:ext uri="{FF2B5EF4-FFF2-40B4-BE49-F238E27FC236}">
                  <a16:creationId xmlns:a16="http://schemas.microsoft.com/office/drawing/2014/main" id="{A27DF37B-41B1-C04F-BC89-A57A05E2E4AE}"/>
                </a:ext>
              </a:extLst>
            </p:cNvPr>
            <p:cNvSpPr txBox="1"/>
            <p:nvPr/>
          </p:nvSpPr>
          <p:spPr>
            <a:xfrm>
              <a:off x="3876195" y="90887"/>
              <a:ext cx="4436272" cy="691145"/>
            </a:xfrm>
            <a:prstGeom prst="rect">
              <a:avLst/>
            </a:prstGeom>
            <a:noFill/>
          </p:spPr>
          <p:txBody>
            <a:bodyPr wrap="square" rtlCol="0">
              <a:spAutoFit/>
            </a:bodyPr>
            <a:lstStyle/>
            <a:p>
              <a:pPr algn="ctr"/>
              <a:r>
                <a:rPr lang="es-ES" dirty="0"/>
                <a:t>Rol de las empresas sanitarias y SSR en el crecimiento de las ciudades y comunidades</a:t>
              </a:r>
            </a:p>
            <a:p>
              <a:pPr algn="ctr"/>
              <a:endParaRPr lang="en-CL" dirty="0"/>
            </a:p>
          </p:txBody>
        </p:sp>
      </p:grpSp>
      <p:grpSp>
        <p:nvGrpSpPr>
          <p:cNvPr id="10" name="Grupo 6">
            <a:extLst>
              <a:ext uri="{FF2B5EF4-FFF2-40B4-BE49-F238E27FC236}">
                <a16:creationId xmlns:a16="http://schemas.microsoft.com/office/drawing/2014/main" id="{6BFA99C6-1670-744E-8194-50D3E07AC1B1}"/>
              </a:ext>
            </a:extLst>
          </p:cNvPr>
          <p:cNvGrpSpPr/>
          <p:nvPr/>
        </p:nvGrpSpPr>
        <p:grpSpPr>
          <a:xfrm>
            <a:off x="574157" y="18167"/>
            <a:ext cx="10853002" cy="1112369"/>
            <a:chOff x="574157" y="217667"/>
            <a:chExt cx="10853002" cy="1112369"/>
          </a:xfrm>
        </p:grpSpPr>
        <p:pic>
          <p:nvPicPr>
            <p:cNvPr id="11" name="Picture 6" descr="A picture containing text, sign&#10;&#10;Description automatically generated">
              <a:extLst>
                <a:ext uri="{FF2B5EF4-FFF2-40B4-BE49-F238E27FC236}">
                  <a16:creationId xmlns:a16="http://schemas.microsoft.com/office/drawing/2014/main" id="{F88C2BB3-8323-B543-9F03-934EF65E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2" name="Group 14">
              <a:extLst>
                <a:ext uri="{FF2B5EF4-FFF2-40B4-BE49-F238E27FC236}">
                  <a16:creationId xmlns:a16="http://schemas.microsoft.com/office/drawing/2014/main" id="{050F48D2-96C0-EE4C-A0AD-EFDF91F5AD7D}"/>
                </a:ext>
              </a:extLst>
            </p:cNvPr>
            <p:cNvGrpSpPr/>
            <p:nvPr/>
          </p:nvGrpSpPr>
          <p:grpSpPr>
            <a:xfrm>
              <a:off x="9741404" y="217667"/>
              <a:ext cx="1685755" cy="1112369"/>
              <a:chOff x="908922" y="14286"/>
              <a:chExt cx="10371401" cy="6843714"/>
            </a:xfrm>
          </p:grpSpPr>
          <p:pic>
            <p:nvPicPr>
              <p:cNvPr id="13" name="Picture 7" descr="Logo&#10;&#10;Description automatically generated">
                <a:extLst>
                  <a:ext uri="{FF2B5EF4-FFF2-40B4-BE49-F238E27FC236}">
                    <a16:creationId xmlns:a16="http://schemas.microsoft.com/office/drawing/2014/main" id="{C79BF65A-9BD2-2B4D-90D3-CE4DB4284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4" name="Picture 2" descr="A picture containing shape&#10;&#10;Description automatically generated">
                <a:extLst>
                  <a:ext uri="{FF2B5EF4-FFF2-40B4-BE49-F238E27FC236}">
                    <a16:creationId xmlns:a16="http://schemas.microsoft.com/office/drawing/2014/main" id="{548E527C-2FFA-5E45-A68D-1D334F462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15" name="TextBox 1">
            <a:extLst>
              <a:ext uri="{FF2B5EF4-FFF2-40B4-BE49-F238E27FC236}">
                <a16:creationId xmlns:a16="http://schemas.microsoft.com/office/drawing/2014/main" id="{3F601EB3-6921-084B-B2E7-E62D4ECE88B9}"/>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3" name="CuadroTexto 2"/>
          <p:cNvSpPr txBox="1"/>
          <p:nvPr/>
        </p:nvSpPr>
        <p:spPr>
          <a:xfrm>
            <a:off x="130934" y="1407490"/>
            <a:ext cx="5977114" cy="3416320"/>
          </a:xfrm>
          <a:prstGeom prst="rect">
            <a:avLst/>
          </a:prstGeom>
          <a:noFill/>
        </p:spPr>
        <p:txBody>
          <a:bodyPr wrap="square" rtlCol="0">
            <a:spAutoFit/>
          </a:bodyPr>
          <a:lstStyle/>
          <a:p>
            <a:pPr algn="just"/>
            <a:endParaRPr lang="es-MX" dirty="0"/>
          </a:p>
          <a:p>
            <a:pPr algn="just"/>
            <a:r>
              <a:rPr lang="es-MX" dirty="0"/>
              <a:t>Las empresas de servicios sanitarios proyectan sus inversiones </a:t>
            </a:r>
            <a:r>
              <a:rPr lang="es-MX" b="1" u="sng" dirty="0"/>
              <a:t>dentro de sus territorios operacionales </a:t>
            </a:r>
            <a:r>
              <a:rPr lang="es-MX" dirty="0"/>
              <a:t>para responder a la demanda presente y futura de agua potable y tratamiento de aguas servidas de sus clientes.</a:t>
            </a:r>
          </a:p>
          <a:p>
            <a:pPr algn="just"/>
            <a:endParaRPr lang="es-MX" dirty="0"/>
          </a:p>
          <a:p>
            <a:pPr algn="just"/>
            <a:r>
              <a:rPr lang="es-MX" dirty="0"/>
              <a:t>El trabajo conjunto con las autoridades regionales y gobiernos locales han permitido a las empresas sanitarias colaborar en hacer realidad el sueño de la casa propia de miles de familias dentro de sus territorios (+2% anual de crecimiento)</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endParaRPr lang="en-US" dirty="0"/>
          </a:p>
        </p:txBody>
      </p:sp>
      <p:pic>
        <p:nvPicPr>
          <p:cNvPr id="16" name="Imagen 15">
            <a:extLst>
              <a:ext uri="{FF2B5EF4-FFF2-40B4-BE49-F238E27FC236}">
                <a16:creationId xmlns:a16="http://schemas.microsoft.com/office/drawing/2014/main" id="{83E9E33C-A9E9-4E46-BD5B-CC4553FDD4A2}"/>
              </a:ext>
            </a:extLst>
          </p:cNvPr>
          <p:cNvPicPr>
            <a:picLocks noChangeAspect="1"/>
          </p:cNvPicPr>
          <p:nvPr/>
        </p:nvPicPr>
        <p:blipFill>
          <a:blip r:embed="rId5"/>
          <a:stretch>
            <a:fillRect/>
          </a:stretch>
        </p:blipFill>
        <p:spPr>
          <a:xfrm>
            <a:off x="6584320" y="1962224"/>
            <a:ext cx="2378143" cy="3195966"/>
          </a:xfrm>
          <a:prstGeom prst="rect">
            <a:avLst/>
          </a:prstGeom>
        </p:spPr>
      </p:pic>
      <p:pic>
        <p:nvPicPr>
          <p:cNvPr id="17" name="Imagen 16">
            <a:extLst>
              <a:ext uri="{FF2B5EF4-FFF2-40B4-BE49-F238E27FC236}">
                <a16:creationId xmlns:a16="http://schemas.microsoft.com/office/drawing/2014/main" id="{41916152-F232-374C-ABDB-A5AD37C37C7D}"/>
              </a:ext>
            </a:extLst>
          </p:cNvPr>
          <p:cNvPicPr>
            <a:picLocks noChangeAspect="1"/>
          </p:cNvPicPr>
          <p:nvPr/>
        </p:nvPicPr>
        <p:blipFill>
          <a:blip r:embed="rId6"/>
          <a:stretch>
            <a:fillRect/>
          </a:stretch>
        </p:blipFill>
        <p:spPr>
          <a:xfrm>
            <a:off x="9337083" y="1962224"/>
            <a:ext cx="2494395" cy="3177250"/>
          </a:xfrm>
          <a:prstGeom prst="rect">
            <a:avLst/>
          </a:prstGeom>
        </p:spPr>
      </p:pic>
    </p:spTree>
    <p:extLst>
      <p:ext uri="{BB962C8B-B14F-4D97-AF65-F5344CB8AC3E}">
        <p14:creationId xmlns:p14="http://schemas.microsoft.com/office/powerpoint/2010/main" val="50373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756394D5-2A9E-9F48-A3AD-0082FD9370DA}"/>
              </a:ext>
            </a:extLst>
          </p:cNvPr>
          <p:cNvGrpSpPr/>
          <p:nvPr/>
        </p:nvGrpSpPr>
        <p:grpSpPr>
          <a:xfrm>
            <a:off x="3127168" y="293164"/>
            <a:ext cx="5781380" cy="720677"/>
            <a:chOff x="3876195" y="280635"/>
            <a:chExt cx="4436272" cy="539452"/>
          </a:xfrm>
        </p:grpSpPr>
        <p:sp>
          <p:nvSpPr>
            <p:cNvPr id="8" name="Rectangle 12">
              <a:extLst>
                <a:ext uri="{FF2B5EF4-FFF2-40B4-BE49-F238E27FC236}">
                  <a16:creationId xmlns:a16="http://schemas.microsoft.com/office/drawing/2014/main" id="{190BE055-19B4-5A49-911F-14D96FFDC817}"/>
                </a:ext>
              </a:extLst>
            </p:cNvPr>
            <p:cNvSpPr/>
            <p:nvPr/>
          </p:nvSpPr>
          <p:spPr>
            <a:xfrm>
              <a:off x="4201076" y="280635"/>
              <a:ext cx="3786511" cy="539452"/>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9" name="TextBox 13">
              <a:extLst>
                <a:ext uri="{FF2B5EF4-FFF2-40B4-BE49-F238E27FC236}">
                  <a16:creationId xmlns:a16="http://schemas.microsoft.com/office/drawing/2014/main" id="{A27DF37B-41B1-C04F-BC89-A57A05E2E4AE}"/>
                </a:ext>
              </a:extLst>
            </p:cNvPr>
            <p:cNvSpPr txBox="1"/>
            <p:nvPr/>
          </p:nvSpPr>
          <p:spPr>
            <a:xfrm>
              <a:off x="3876195" y="412132"/>
              <a:ext cx="4436272" cy="276458"/>
            </a:xfrm>
            <a:prstGeom prst="rect">
              <a:avLst/>
            </a:prstGeom>
            <a:noFill/>
          </p:spPr>
          <p:txBody>
            <a:bodyPr wrap="square" rtlCol="0">
              <a:spAutoFit/>
            </a:bodyPr>
            <a:lstStyle/>
            <a:p>
              <a:pPr algn="ctr"/>
              <a:r>
                <a:rPr lang="es-ES" dirty="0"/>
                <a:t>Planificación territorial y gestión hídrica </a:t>
              </a:r>
              <a:endParaRPr lang="en-CL" dirty="0"/>
            </a:p>
          </p:txBody>
        </p:sp>
      </p:grpSp>
      <p:grpSp>
        <p:nvGrpSpPr>
          <p:cNvPr id="10" name="Grupo 6">
            <a:extLst>
              <a:ext uri="{FF2B5EF4-FFF2-40B4-BE49-F238E27FC236}">
                <a16:creationId xmlns:a16="http://schemas.microsoft.com/office/drawing/2014/main" id="{6BFA99C6-1670-744E-8194-50D3E07AC1B1}"/>
              </a:ext>
            </a:extLst>
          </p:cNvPr>
          <p:cNvGrpSpPr/>
          <p:nvPr/>
        </p:nvGrpSpPr>
        <p:grpSpPr>
          <a:xfrm>
            <a:off x="574157" y="18167"/>
            <a:ext cx="10853002" cy="1112369"/>
            <a:chOff x="574157" y="217667"/>
            <a:chExt cx="10853002" cy="1112369"/>
          </a:xfrm>
        </p:grpSpPr>
        <p:pic>
          <p:nvPicPr>
            <p:cNvPr id="11" name="Picture 6" descr="A picture containing text, sign&#10;&#10;Description automatically generated">
              <a:extLst>
                <a:ext uri="{FF2B5EF4-FFF2-40B4-BE49-F238E27FC236}">
                  <a16:creationId xmlns:a16="http://schemas.microsoft.com/office/drawing/2014/main" id="{F88C2BB3-8323-B543-9F03-934EF65E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2" name="Group 14">
              <a:extLst>
                <a:ext uri="{FF2B5EF4-FFF2-40B4-BE49-F238E27FC236}">
                  <a16:creationId xmlns:a16="http://schemas.microsoft.com/office/drawing/2014/main" id="{050F48D2-96C0-EE4C-A0AD-EFDF91F5AD7D}"/>
                </a:ext>
              </a:extLst>
            </p:cNvPr>
            <p:cNvGrpSpPr/>
            <p:nvPr/>
          </p:nvGrpSpPr>
          <p:grpSpPr>
            <a:xfrm>
              <a:off x="9741404" y="217667"/>
              <a:ext cx="1685755" cy="1112369"/>
              <a:chOff x="908922" y="14286"/>
              <a:chExt cx="10371401" cy="6843714"/>
            </a:xfrm>
          </p:grpSpPr>
          <p:pic>
            <p:nvPicPr>
              <p:cNvPr id="13" name="Picture 7" descr="Logo&#10;&#10;Description automatically generated">
                <a:extLst>
                  <a:ext uri="{FF2B5EF4-FFF2-40B4-BE49-F238E27FC236}">
                    <a16:creationId xmlns:a16="http://schemas.microsoft.com/office/drawing/2014/main" id="{C79BF65A-9BD2-2B4D-90D3-CE4DB4284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4" name="Picture 2" descr="A picture containing shape&#10;&#10;Description automatically generated">
                <a:extLst>
                  <a:ext uri="{FF2B5EF4-FFF2-40B4-BE49-F238E27FC236}">
                    <a16:creationId xmlns:a16="http://schemas.microsoft.com/office/drawing/2014/main" id="{548E527C-2FFA-5E45-A68D-1D334F462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15" name="TextBox 1">
            <a:extLst>
              <a:ext uri="{FF2B5EF4-FFF2-40B4-BE49-F238E27FC236}">
                <a16:creationId xmlns:a16="http://schemas.microsoft.com/office/drawing/2014/main" id="{3F601EB3-6921-084B-B2E7-E62D4ECE88B9}"/>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6" name="Rectángulo 5">
            <a:extLst>
              <a:ext uri="{FF2B5EF4-FFF2-40B4-BE49-F238E27FC236}">
                <a16:creationId xmlns:a16="http://schemas.microsoft.com/office/drawing/2014/main" id="{51D69018-4290-3F43-89F8-BECBC43F78C3}"/>
              </a:ext>
            </a:extLst>
          </p:cNvPr>
          <p:cNvSpPr/>
          <p:nvPr/>
        </p:nvSpPr>
        <p:spPr>
          <a:xfrm>
            <a:off x="390380" y="1445160"/>
            <a:ext cx="10417838" cy="2308324"/>
          </a:xfrm>
          <a:prstGeom prst="rect">
            <a:avLst/>
          </a:prstGeom>
        </p:spPr>
        <p:txBody>
          <a:bodyPr wrap="square">
            <a:spAutoFit/>
          </a:bodyPr>
          <a:lstStyle/>
          <a:p>
            <a:pPr algn="just"/>
            <a:r>
              <a:rPr lang="es-CL" b="1" dirty="0">
                <a:solidFill>
                  <a:srgbClr val="333333"/>
                </a:solidFill>
                <a:latin typeface="Roboto"/>
              </a:rPr>
              <a:t>¿Puede la empresa sanitaria no entregar Certificado de Factibilidad?</a:t>
            </a:r>
          </a:p>
          <a:p>
            <a:pPr algn="just"/>
            <a:br>
              <a:rPr lang="es-CL" dirty="0"/>
            </a:br>
            <a:r>
              <a:rPr lang="es-CL" dirty="0"/>
              <a:t>Si, cuando el terreno se encuentra fuera de su territorio operacional, por ejemplo, una zona urbana no concesionada.</a:t>
            </a:r>
          </a:p>
          <a:p>
            <a:pPr algn="just"/>
            <a:endParaRPr lang="es-CL" dirty="0"/>
          </a:p>
          <a:p>
            <a:pPr algn="just"/>
            <a:r>
              <a:rPr lang="es-CL" dirty="0"/>
              <a:t>Cuando la zona es urbana no concesionada, se debe pedir a la </a:t>
            </a:r>
            <a:r>
              <a:rPr lang="es-CL" b="1" dirty="0">
                <a:solidFill>
                  <a:srgbClr val="990000"/>
                </a:solidFill>
                <a:latin typeface="Roboto"/>
                <a:hlinkClick r:id="rId5"/>
              </a:rPr>
              <a:t>Superintendencia de Servicios Sanitarios</a:t>
            </a:r>
            <a:r>
              <a:rPr lang="es-CL" dirty="0">
                <a:solidFill>
                  <a:srgbClr val="333333"/>
                </a:solidFill>
                <a:latin typeface="Roboto"/>
              </a:rPr>
              <a:t> que evalúe el caso y resuelva según el marco regulatorio vigente.</a:t>
            </a:r>
          </a:p>
          <a:p>
            <a:pPr algn="just"/>
            <a:endParaRPr lang="es-CL" dirty="0">
              <a:solidFill>
                <a:srgbClr val="333333"/>
              </a:solidFill>
              <a:latin typeface="Roboto"/>
            </a:endParaRPr>
          </a:p>
        </p:txBody>
      </p:sp>
      <p:pic>
        <p:nvPicPr>
          <p:cNvPr id="17" name="Imagen 16">
            <a:extLst>
              <a:ext uri="{FF2B5EF4-FFF2-40B4-BE49-F238E27FC236}">
                <a16:creationId xmlns:a16="http://schemas.microsoft.com/office/drawing/2014/main" id="{B365C15A-304E-C14D-98A3-00441A9E0535}"/>
              </a:ext>
            </a:extLst>
          </p:cNvPr>
          <p:cNvPicPr>
            <a:picLocks noChangeAspect="1"/>
          </p:cNvPicPr>
          <p:nvPr/>
        </p:nvPicPr>
        <p:blipFill>
          <a:blip r:embed="rId6"/>
          <a:stretch>
            <a:fillRect/>
          </a:stretch>
        </p:blipFill>
        <p:spPr>
          <a:xfrm>
            <a:off x="5944473" y="3590406"/>
            <a:ext cx="3421256" cy="3204539"/>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2" descr="page3image8632">
            <a:extLst>
              <a:ext uri="{FF2B5EF4-FFF2-40B4-BE49-F238E27FC236}">
                <a16:creationId xmlns:a16="http://schemas.microsoft.com/office/drawing/2014/main" id="{30C10DD7-B02D-924E-BA5A-9DF148755C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3432" y="3590405"/>
            <a:ext cx="3612108" cy="3204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823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756394D5-2A9E-9F48-A3AD-0082FD9370DA}"/>
              </a:ext>
            </a:extLst>
          </p:cNvPr>
          <p:cNvGrpSpPr/>
          <p:nvPr/>
        </p:nvGrpSpPr>
        <p:grpSpPr>
          <a:xfrm>
            <a:off x="3127168" y="293164"/>
            <a:ext cx="5781380" cy="720677"/>
            <a:chOff x="3876195" y="280635"/>
            <a:chExt cx="4436272" cy="539452"/>
          </a:xfrm>
        </p:grpSpPr>
        <p:sp>
          <p:nvSpPr>
            <p:cNvPr id="8" name="Rectangle 12">
              <a:extLst>
                <a:ext uri="{FF2B5EF4-FFF2-40B4-BE49-F238E27FC236}">
                  <a16:creationId xmlns:a16="http://schemas.microsoft.com/office/drawing/2014/main" id="{190BE055-19B4-5A49-911F-14D96FFDC817}"/>
                </a:ext>
              </a:extLst>
            </p:cNvPr>
            <p:cNvSpPr/>
            <p:nvPr/>
          </p:nvSpPr>
          <p:spPr>
            <a:xfrm>
              <a:off x="4201076" y="280635"/>
              <a:ext cx="3786511" cy="539452"/>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9" name="TextBox 13">
              <a:extLst>
                <a:ext uri="{FF2B5EF4-FFF2-40B4-BE49-F238E27FC236}">
                  <a16:creationId xmlns:a16="http://schemas.microsoft.com/office/drawing/2014/main" id="{A27DF37B-41B1-C04F-BC89-A57A05E2E4AE}"/>
                </a:ext>
              </a:extLst>
            </p:cNvPr>
            <p:cNvSpPr txBox="1"/>
            <p:nvPr/>
          </p:nvSpPr>
          <p:spPr>
            <a:xfrm>
              <a:off x="3876195" y="412132"/>
              <a:ext cx="4436272" cy="276458"/>
            </a:xfrm>
            <a:prstGeom prst="rect">
              <a:avLst/>
            </a:prstGeom>
            <a:noFill/>
          </p:spPr>
          <p:txBody>
            <a:bodyPr wrap="square" rtlCol="0">
              <a:spAutoFit/>
            </a:bodyPr>
            <a:lstStyle/>
            <a:p>
              <a:pPr algn="ctr"/>
              <a:r>
                <a:rPr lang="es-ES" dirty="0"/>
                <a:t>Planificación territorial y gestión hídrica </a:t>
              </a:r>
              <a:endParaRPr lang="en-CL" dirty="0"/>
            </a:p>
          </p:txBody>
        </p:sp>
      </p:grpSp>
      <p:grpSp>
        <p:nvGrpSpPr>
          <p:cNvPr id="10" name="Grupo 6">
            <a:extLst>
              <a:ext uri="{FF2B5EF4-FFF2-40B4-BE49-F238E27FC236}">
                <a16:creationId xmlns:a16="http://schemas.microsoft.com/office/drawing/2014/main" id="{6BFA99C6-1670-744E-8194-50D3E07AC1B1}"/>
              </a:ext>
            </a:extLst>
          </p:cNvPr>
          <p:cNvGrpSpPr/>
          <p:nvPr/>
        </p:nvGrpSpPr>
        <p:grpSpPr>
          <a:xfrm>
            <a:off x="574157" y="18167"/>
            <a:ext cx="10853002" cy="1112369"/>
            <a:chOff x="574157" y="217667"/>
            <a:chExt cx="10853002" cy="1112369"/>
          </a:xfrm>
        </p:grpSpPr>
        <p:pic>
          <p:nvPicPr>
            <p:cNvPr id="11" name="Picture 6" descr="A picture containing text, sign&#10;&#10;Description automatically generated">
              <a:extLst>
                <a:ext uri="{FF2B5EF4-FFF2-40B4-BE49-F238E27FC236}">
                  <a16:creationId xmlns:a16="http://schemas.microsoft.com/office/drawing/2014/main" id="{F88C2BB3-8323-B543-9F03-934EF65E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2" name="Group 14">
              <a:extLst>
                <a:ext uri="{FF2B5EF4-FFF2-40B4-BE49-F238E27FC236}">
                  <a16:creationId xmlns:a16="http://schemas.microsoft.com/office/drawing/2014/main" id="{050F48D2-96C0-EE4C-A0AD-EFDF91F5AD7D}"/>
                </a:ext>
              </a:extLst>
            </p:cNvPr>
            <p:cNvGrpSpPr/>
            <p:nvPr/>
          </p:nvGrpSpPr>
          <p:grpSpPr>
            <a:xfrm>
              <a:off x="9741404" y="217667"/>
              <a:ext cx="1685755" cy="1112369"/>
              <a:chOff x="908922" y="14286"/>
              <a:chExt cx="10371401" cy="6843714"/>
            </a:xfrm>
          </p:grpSpPr>
          <p:pic>
            <p:nvPicPr>
              <p:cNvPr id="13" name="Picture 7" descr="Logo&#10;&#10;Description automatically generated">
                <a:extLst>
                  <a:ext uri="{FF2B5EF4-FFF2-40B4-BE49-F238E27FC236}">
                    <a16:creationId xmlns:a16="http://schemas.microsoft.com/office/drawing/2014/main" id="{C79BF65A-9BD2-2B4D-90D3-CE4DB4284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4" name="Picture 2" descr="A picture containing shape&#10;&#10;Description automatically generated">
                <a:extLst>
                  <a:ext uri="{FF2B5EF4-FFF2-40B4-BE49-F238E27FC236}">
                    <a16:creationId xmlns:a16="http://schemas.microsoft.com/office/drawing/2014/main" id="{548E527C-2FFA-5E45-A68D-1D334F462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15" name="TextBox 1">
            <a:extLst>
              <a:ext uri="{FF2B5EF4-FFF2-40B4-BE49-F238E27FC236}">
                <a16:creationId xmlns:a16="http://schemas.microsoft.com/office/drawing/2014/main" id="{3F601EB3-6921-084B-B2E7-E62D4ECE88B9}"/>
              </a:ext>
            </a:extLst>
          </p:cNvPr>
          <p:cNvSpPr txBox="1"/>
          <p:nvPr/>
        </p:nvSpPr>
        <p:spPr>
          <a:xfrm>
            <a:off x="7720347" y="6450657"/>
            <a:ext cx="5188776"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3" name="CuadroTexto 2"/>
          <p:cNvSpPr txBox="1"/>
          <p:nvPr/>
        </p:nvSpPr>
        <p:spPr>
          <a:xfrm>
            <a:off x="140115" y="1013840"/>
            <a:ext cx="7911005" cy="6524863"/>
          </a:xfrm>
          <a:prstGeom prst="rect">
            <a:avLst/>
          </a:prstGeom>
          <a:noFill/>
        </p:spPr>
        <p:txBody>
          <a:bodyPr wrap="square" rtlCol="0">
            <a:spAutoFit/>
          </a:bodyPr>
          <a:lstStyle/>
          <a:p>
            <a:pPr algn="just"/>
            <a:r>
              <a:rPr lang="es-CL" sz="1600" dirty="0">
                <a:solidFill>
                  <a:srgbClr val="333333"/>
                </a:solidFill>
                <a:latin typeface="Roboto"/>
              </a:rPr>
              <a:t>Las soluciones pueden ser las siguientes</a:t>
            </a:r>
          </a:p>
          <a:p>
            <a:pPr algn="just"/>
            <a:endParaRPr lang="es-CL" sz="1600" dirty="0">
              <a:solidFill>
                <a:srgbClr val="333333"/>
              </a:solidFill>
              <a:latin typeface="Roboto"/>
            </a:endParaRPr>
          </a:p>
          <a:p>
            <a:pPr algn="just"/>
            <a:r>
              <a:rPr lang="es-CL" sz="1600" dirty="0">
                <a:solidFill>
                  <a:srgbClr val="333333"/>
                </a:solidFill>
                <a:latin typeface="Roboto"/>
              </a:rPr>
              <a:t>a) La empresa sanitaria solicita la ampliación de su territorio operacional o nueva concesión</a:t>
            </a:r>
          </a:p>
          <a:p>
            <a:pPr algn="just"/>
            <a:r>
              <a:rPr lang="es-MX" sz="1600" dirty="0"/>
              <a:t>En caso de las viviendas sociales cuyo emplazamiento está contigua a su territorio operacional, la sanitaroia puede  </a:t>
            </a:r>
            <a:r>
              <a:rPr lang="es-ES" sz="1600" dirty="0"/>
              <a:t>entrega una factibilidad para que la constructora pueda comenzar la construcción de las viviendas mientras en paralelo solicita a la SISS la ampliación de su territorio operacional. </a:t>
            </a:r>
          </a:p>
          <a:p>
            <a:pPr algn="just"/>
            <a:endParaRPr lang="es-ES" sz="1600" dirty="0"/>
          </a:p>
          <a:p>
            <a:pPr algn="just"/>
            <a:r>
              <a:rPr lang="es-ES" sz="1600" dirty="0"/>
              <a:t>Desde el punto de vista técnico, la sanitaria respectiva lleva a cabo un estudio, que determina el punto de conexión dentro del actual TO y, de ser necesarias, se solicitan </a:t>
            </a:r>
            <a:r>
              <a:rPr lang="es-ES" sz="1600" u="sng" dirty="0"/>
              <a:t>obras adicionales </a:t>
            </a:r>
            <a:r>
              <a:rPr lang="es-ES" sz="1600" dirty="0"/>
              <a:t>(no recursos financieros) de capacidad (refuerzos, ampliaciones de PTAP).</a:t>
            </a:r>
            <a:endParaRPr lang="es-CL" sz="1600" dirty="0"/>
          </a:p>
          <a:p>
            <a:pPr algn="just"/>
            <a:endParaRPr lang="es-MX" sz="1600" dirty="0"/>
          </a:p>
          <a:p>
            <a:pPr algn="just"/>
            <a:r>
              <a:rPr lang="es-MX" sz="1600" dirty="0"/>
              <a:t>b) La  SISS desarrolla una licitación pública. La prestación de los servicios está condicionada por la obtención previa de una concesión sanitaria de operadores sobre esos terrenos. </a:t>
            </a:r>
          </a:p>
          <a:p>
            <a:pPr algn="just"/>
            <a:endParaRPr lang="es-MX" sz="1600" dirty="0"/>
          </a:p>
          <a:p>
            <a:pPr algn="just"/>
            <a:r>
              <a:rPr lang="es-MX" sz="1600" dirty="0"/>
              <a:t>En el caso de proyectos para viviendas sociales, si falla la licitación (falta de interesados) la SISS a requerimiento del MINVU debe ordenar la ampliación forzada a la empresa más cercana bajo ciertas condiciones técnico económicas. Este procedimiento es conocido como ampliación forzada.</a:t>
            </a:r>
          </a:p>
          <a:p>
            <a:pPr algn="just"/>
            <a:endParaRPr lang="es-MX" sz="1600" dirty="0"/>
          </a:p>
          <a:p>
            <a:pPr algn="just"/>
            <a:r>
              <a:rPr lang="es-MX" sz="1600" dirty="0"/>
              <a:t>c) Desarrollo de soluciones particulares de agua potable</a:t>
            </a:r>
          </a:p>
          <a:p>
            <a:endParaRPr lang="es-ES" sz="1600" dirty="0"/>
          </a:p>
          <a:p>
            <a:endParaRPr lang="es-ES" sz="1600" dirty="0"/>
          </a:p>
          <a:p>
            <a:pPr marL="285750" indent="-285750">
              <a:buFont typeface="Arial" panose="020B0604020202020204" pitchFamily="34" charset="0"/>
              <a:buChar char="•"/>
            </a:pPr>
            <a:endParaRPr lang="en-US" dirty="0"/>
          </a:p>
        </p:txBody>
      </p:sp>
      <p:pic>
        <p:nvPicPr>
          <p:cNvPr id="2" name="Imagen 1">
            <a:extLst>
              <a:ext uri="{FF2B5EF4-FFF2-40B4-BE49-F238E27FC236}">
                <a16:creationId xmlns:a16="http://schemas.microsoft.com/office/drawing/2014/main" id="{3EF30A4C-B979-5244-9DA9-DE0B2B7B5E68}"/>
              </a:ext>
            </a:extLst>
          </p:cNvPr>
          <p:cNvPicPr>
            <a:picLocks noChangeAspect="1"/>
          </p:cNvPicPr>
          <p:nvPr/>
        </p:nvPicPr>
        <p:blipFill>
          <a:blip r:embed="rId5"/>
          <a:stretch>
            <a:fillRect/>
          </a:stretch>
        </p:blipFill>
        <p:spPr>
          <a:xfrm>
            <a:off x="8485162" y="1183032"/>
            <a:ext cx="3787236" cy="5312560"/>
          </a:xfrm>
          <a:prstGeom prst="rect">
            <a:avLst/>
          </a:prstGeom>
        </p:spPr>
      </p:pic>
    </p:spTree>
    <p:extLst>
      <p:ext uri="{BB962C8B-B14F-4D97-AF65-F5344CB8AC3E}">
        <p14:creationId xmlns:p14="http://schemas.microsoft.com/office/powerpoint/2010/main" val="1511211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756394D5-2A9E-9F48-A3AD-0082FD9370DA}"/>
              </a:ext>
            </a:extLst>
          </p:cNvPr>
          <p:cNvGrpSpPr/>
          <p:nvPr/>
        </p:nvGrpSpPr>
        <p:grpSpPr>
          <a:xfrm>
            <a:off x="3127168" y="293164"/>
            <a:ext cx="5781380" cy="720677"/>
            <a:chOff x="3876195" y="280635"/>
            <a:chExt cx="4436272" cy="539452"/>
          </a:xfrm>
        </p:grpSpPr>
        <p:sp>
          <p:nvSpPr>
            <p:cNvPr id="8" name="Rectangle 12">
              <a:extLst>
                <a:ext uri="{FF2B5EF4-FFF2-40B4-BE49-F238E27FC236}">
                  <a16:creationId xmlns:a16="http://schemas.microsoft.com/office/drawing/2014/main" id="{190BE055-19B4-5A49-911F-14D96FFDC817}"/>
                </a:ext>
              </a:extLst>
            </p:cNvPr>
            <p:cNvSpPr/>
            <p:nvPr/>
          </p:nvSpPr>
          <p:spPr>
            <a:xfrm>
              <a:off x="4201076" y="280635"/>
              <a:ext cx="3786511" cy="539452"/>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9" name="TextBox 13">
              <a:extLst>
                <a:ext uri="{FF2B5EF4-FFF2-40B4-BE49-F238E27FC236}">
                  <a16:creationId xmlns:a16="http://schemas.microsoft.com/office/drawing/2014/main" id="{A27DF37B-41B1-C04F-BC89-A57A05E2E4AE}"/>
                </a:ext>
              </a:extLst>
            </p:cNvPr>
            <p:cNvSpPr txBox="1"/>
            <p:nvPr/>
          </p:nvSpPr>
          <p:spPr>
            <a:xfrm>
              <a:off x="3876195" y="412132"/>
              <a:ext cx="4436272" cy="276458"/>
            </a:xfrm>
            <a:prstGeom prst="rect">
              <a:avLst/>
            </a:prstGeom>
            <a:noFill/>
          </p:spPr>
          <p:txBody>
            <a:bodyPr wrap="square" rtlCol="0">
              <a:spAutoFit/>
            </a:bodyPr>
            <a:lstStyle/>
            <a:p>
              <a:pPr algn="ctr"/>
              <a:r>
                <a:rPr lang="es-ES" dirty="0"/>
                <a:t>Planificación territorial y gestión hídrica </a:t>
              </a:r>
              <a:endParaRPr lang="en-CL" dirty="0"/>
            </a:p>
          </p:txBody>
        </p:sp>
      </p:grpSp>
      <p:grpSp>
        <p:nvGrpSpPr>
          <p:cNvPr id="10" name="Grupo 6">
            <a:extLst>
              <a:ext uri="{FF2B5EF4-FFF2-40B4-BE49-F238E27FC236}">
                <a16:creationId xmlns:a16="http://schemas.microsoft.com/office/drawing/2014/main" id="{6BFA99C6-1670-744E-8194-50D3E07AC1B1}"/>
              </a:ext>
            </a:extLst>
          </p:cNvPr>
          <p:cNvGrpSpPr/>
          <p:nvPr/>
        </p:nvGrpSpPr>
        <p:grpSpPr>
          <a:xfrm>
            <a:off x="574157" y="18167"/>
            <a:ext cx="10853002" cy="1112369"/>
            <a:chOff x="574157" y="217667"/>
            <a:chExt cx="10853002" cy="1112369"/>
          </a:xfrm>
        </p:grpSpPr>
        <p:pic>
          <p:nvPicPr>
            <p:cNvPr id="11" name="Picture 6" descr="A picture containing text, sign&#10;&#10;Description automatically generated">
              <a:extLst>
                <a:ext uri="{FF2B5EF4-FFF2-40B4-BE49-F238E27FC236}">
                  <a16:creationId xmlns:a16="http://schemas.microsoft.com/office/drawing/2014/main" id="{F88C2BB3-8323-B543-9F03-934EF65E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2" name="Group 14">
              <a:extLst>
                <a:ext uri="{FF2B5EF4-FFF2-40B4-BE49-F238E27FC236}">
                  <a16:creationId xmlns:a16="http://schemas.microsoft.com/office/drawing/2014/main" id="{050F48D2-96C0-EE4C-A0AD-EFDF91F5AD7D}"/>
                </a:ext>
              </a:extLst>
            </p:cNvPr>
            <p:cNvGrpSpPr/>
            <p:nvPr/>
          </p:nvGrpSpPr>
          <p:grpSpPr>
            <a:xfrm>
              <a:off x="9741404" y="217667"/>
              <a:ext cx="1685755" cy="1112369"/>
              <a:chOff x="908922" y="14286"/>
              <a:chExt cx="10371401" cy="6843714"/>
            </a:xfrm>
          </p:grpSpPr>
          <p:pic>
            <p:nvPicPr>
              <p:cNvPr id="13" name="Picture 7" descr="Logo&#10;&#10;Description automatically generated">
                <a:extLst>
                  <a:ext uri="{FF2B5EF4-FFF2-40B4-BE49-F238E27FC236}">
                    <a16:creationId xmlns:a16="http://schemas.microsoft.com/office/drawing/2014/main" id="{C79BF65A-9BD2-2B4D-90D3-CE4DB4284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4" name="Picture 2" descr="A picture containing shape&#10;&#10;Description automatically generated">
                <a:extLst>
                  <a:ext uri="{FF2B5EF4-FFF2-40B4-BE49-F238E27FC236}">
                    <a16:creationId xmlns:a16="http://schemas.microsoft.com/office/drawing/2014/main" id="{548E527C-2FFA-5E45-A68D-1D334F462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15" name="TextBox 1">
            <a:extLst>
              <a:ext uri="{FF2B5EF4-FFF2-40B4-BE49-F238E27FC236}">
                <a16:creationId xmlns:a16="http://schemas.microsoft.com/office/drawing/2014/main" id="{3F601EB3-6921-084B-B2E7-E62D4ECE88B9}"/>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2" name="Rectángulo 1">
            <a:extLst>
              <a:ext uri="{FF2B5EF4-FFF2-40B4-BE49-F238E27FC236}">
                <a16:creationId xmlns:a16="http://schemas.microsoft.com/office/drawing/2014/main" id="{5BC6D81D-F1D0-784B-86DB-64549015A6E6}"/>
              </a:ext>
            </a:extLst>
          </p:cNvPr>
          <p:cNvSpPr/>
          <p:nvPr/>
        </p:nvSpPr>
        <p:spPr>
          <a:xfrm>
            <a:off x="4475724" y="2371368"/>
            <a:ext cx="7179177" cy="1477328"/>
          </a:xfrm>
          <a:prstGeom prst="rect">
            <a:avLst/>
          </a:prstGeom>
        </p:spPr>
        <p:txBody>
          <a:bodyPr wrap="square">
            <a:spAutoFit/>
          </a:bodyPr>
          <a:lstStyle/>
          <a:p>
            <a:pPr algn="just"/>
            <a:r>
              <a:rPr lang="es-MX" u="sng" dirty="0"/>
              <a:t>Áreas rurales</a:t>
            </a:r>
            <a:r>
              <a:rPr lang="es-MX" dirty="0"/>
              <a:t>: </a:t>
            </a:r>
            <a:r>
              <a:rPr lang="es-CL" dirty="0"/>
              <a:t>Área de servicio</a:t>
            </a:r>
          </a:p>
          <a:p>
            <a:pPr algn="just"/>
            <a:endParaRPr lang="es-MX" dirty="0"/>
          </a:p>
          <a:p>
            <a:pPr algn="just"/>
            <a:r>
              <a:rPr lang="es-CL" dirty="0"/>
              <a:t>Artículo 8º de la ley Nº20.998 que regula los servicios sanitarios rurales señala que el operador prestará el servicio dentro del territorio delimitado en el respectivo decreto que otorgue la licencia. </a:t>
            </a:r>
          </a:p>
        </p:txBody>
      </p:sp>
      <p:pic>
        <p:nvPicPr>
          <p:cNvPr id="6" name="Imagen 5">
            <a:extLst>
              <a:ext uri="{FF2B5EF4-FFF2-40B4-BE49-F238E27FC236}">
                <a16:creationId xmlns:a16="http://schemas.microsoft.com/office/drawing/2014/main" id="{D50BC5B2-BC7F-0C43-B678-F2F7CC831D1F}"/>
              </a:ext>
            </a:extLst>
          </p:cNvPr>
          <p:cNvPicPr>
            <a:picLocks noChangeAspect="1"/>
          </p:cNvPicPr>
          <p:nvPr/>
        </p:nvPicPr>
        <p:blipFill>
          <a:blip r:embed="rId5"/>
          <a:stretch>
            <a:fillRect/>
          </a:stretch>
        </p:blipFill>
        <p:spPr>
          <a:xfrm>
            <a:off x="275778" y="1721113"/>
            <a:ext cx="4037067" cy="3854395"/>
          </a:xfrm>
          <a:prstGeom prst="rect">
            <a:avLst/>
          </a:prstGeom>
        </p:spPr>
      </p:pic>
      <p:pic>
        <p:nvPicPr>
          <p:cNvPr id="16" name="Imagen 15">
            <a:extLst>
              <a:ext uri="{FF2B5EF4-FFF2-40B4-BE49-F238E27FC236}">
                <a16:creationId xmlns:a16="http://schemas.microsoft.com/office/drawing/2014/main" id="{F9D2ACE6-8207-D240-88BD-4BA038AD4AF4}"/>
              </a:ext>
            </a:extLst>
          </p:cNvPr>
          <p:cNvPicPr>
            <a:picLocks noChangeAspect="1"/>
          </p:cNvPicPr>
          <p:nvPr/>
        </p:nvPicPr>
        <p:blipFill>
          <a:blip r:embed="rId6"/>
          <a:stretch>
            <a:fillRect/>
          </a:stretch>
        </p:blipFill>
        <p:spPr>
          <a:xfrm flipH="1">
            <a:off x="9513660" y="3775015"/>
            <a:ext cx="2141241" cy="2563792"/>
          </a:xfrm>
          <a:prstGeom prst="rect">
            <a:avLst/>
          </a:prstGeom>
        </p:spPr>
      </p:pic>
    </p:spTree>
    <p:extLst>
      <p:ext uri="{BB962C8B-B14F-4D97-AF65-F5344CB8AC3E}">
        <p14:creationId xmlns:p14="http://schemas.microsoft.com/office/powerpoint/2010/main" val="603943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756394D5-2A9E-9F48-A3AD-0082FD9370DA}"/>
              </a:ext>
            </a:extLst>
          </p:cNvPr>
          <p:cNvGrpSpPr/>
          <p:nvPr/>
        </p:nvGrpSpPr>
        <p:grpSpPr>
          <a:xfrm>
            <a:off x="3127168" y="293164"/>
            <a:ext cx="5781380" cy="720677"/>
            <a:chOff x="3876195" y="280635"/>
            <a:chExt cx="4436272" cy="539452"/>
          </a:xfrm>
        </p:grpSpPr>
        <p:sp>
          <p:nvSpPr>
            <p:cNvPr id="8" name="Rectangle 12">
              <a:extLst>
                <a:ext uri="{FF2B5EF4-FFF2-40B4-BE49-F238E27FC236}">
                  <a16:creationId xmlns:a16="http://schemas.microsoft.com/office/drawing/2014/main" id="{190BE055-19B4-5A49-911F-14D96FFDC817}"/>
                </a:ext>
              </a:extLst>
            </p:cNvPr>
            <p:cNvSpPr/>
            <p:nvPr/>
          </p:nvSpPr>
          <p:spPr>
            <a:xfrm>
              <a:off x="4201076" y="280635"/>
              <a:ext cx="3786511" cy="539452"/>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9" name="TextBox 13">
              <a:extLst>
                <a:ext uri="{FF2B5EF4-FFF2-40B4-BE49-F238E27FC236}">
                  <a16:creationId xmlns:a16="http://schemas.microsoft.com/office/drawing/2014/main" id="{A27DF37B-41B1-C04F-BC89-A57A05E2E4AE}"/>
                </a:ext>
              </a:extLst>
            </p:cNvPr>
            <p:cNvSpPr txBox="1"/>
            <p:nvPr/>
          </p:nvSpPr>
          <p:spPr>
            <a:xfrm>
              <a:off x="3876195" y="412132"/>
              <a:ext cx="4436272" cy="276458"/>
            </a:xfrm>
            <a:prstGeom prst="rect">
              <a:avLst/>
            </a:prstGeom>
            <a:noFill/>
          </p:spPr>
          <p:txBody>
            <a:bodyPr wrap="square" rtlCol="0">
              <a:spAutoFit/>
            </a:bodyPr>
            <a:lstStyle/>
            <a:p>
              <a:pPr algn="ctr"/>
              <a:r>
                <a:rPr lang="es-ES" dirty="0"/>
                <a:t>Planificación territorial y gestión hídrica </a:t>
              </a:r>
              <a:endParaRPr lang="en-CL" dirty="0"/>
            </a:p>
          </p:txBody>
        </p:sp>
      </p:grpSp>
      <p:grpSp>
        <p:nvGrpSpPr>
          <p:cNvPr id="10" name="Grupo 6">
            <a:extLst>
              <a:ext uri="{FF2B5EF4-FFF2-40B4-BE49-F238E27FC236}">
                <a16:creationId xmlns:a16="http://schemas.microsoft.com/office/drawing/2014/main" id="{6BFA99C6-1670-744E-8194-50D3E07AC1B1}"/>
              </a:ext>
            </a:extLst>
          </p:cNvPr>
          <p:cNvGrpSpPr/>
          <p:nvPr/>
        </p:nvGrpSpPr>
        <p:grpSpPr>
          <a:xfrm>
            <a:off x="574157" y="18167"/>
            <a:ext cx="10853002" cy="1112369"/>
            <a:chOff x="574157" y="217667"/>
            <a:chExt cx="10853002" cy="1112369"/>
          </a:xfrm>
        </p:grpSpPr>
        <p:pic>
          <p:nvPicPr>
            <p:cNvPr id="11" name="Picture 6" descr="A picture containing text, sign&#10;&#10;Description automatically generated">
              <a:extLst>
                <a:ext uri="{FF2B5EF4-FFF2-40B4-BE49-F238E27FC236}">
                  <a16:creationId xmlns:a16="http://schemas.microsoft.com/office/drawing/2014/main" id="{F88C2BB3-8323-B543-9F03-934EF65E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2" name="Group 14">
              <a:extLst>
                <a:ext uri="{FF2B5EF4-FFF2-40B4-BE49-F238E27FC236}">
                  <a16:creationId xmlns:a16="http://schemas.microsoft.com/office/drawing/2014/main" id="{050F48D2-96C0-EE4C-A0AD-EFDF91F5AD7D}"/>
                </a:ext>
              </a:extLst>
            </p:cNvPr>
            <p:cNvGrpSpPr/>
            <p:nvPr/>
          </p:nvGrpSpPr>
          <p:grpSpPr>
            <a:xfrm>
              <a:off x="9741404" y="217667"/>
              <a:ext cx="1685755" cy="1112369"/>
              <a:chOff x="908922" y="14286"/>
              <a:chExt cx="10371401" cy="6843714"/>
            </a:xfrm>
          </p:grpSpPr>
          <p:pic>
            <p:nvPicPr>
              <p:cNvPr id="13" name="Picture 7" descr="Logo&#10;&#10;Description automatically generated">
                <a:extLst>
                  <a:ext uri="{FF2B5EF4-FFF2-40B4-BE49-F238E27FC236}">
                    <a16:creationId xmlns:a16="http://schemas.microsoft.com/office/drawing/2014/main" id="{C79BF65A-9BD2-2B4D-90D3-CE4DB4284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4" name="Picture 2" descr="A picture containing shape&#10;&#10;Description automatically generated">
                <a:extLst>
                  <a:ext uri="{FF2B5EF4-FFF2-40B4-BE49-F238E27FC236}">
                    <a16:creationId xmlns:a16="http://schemas.microsoft.com/office/drawing/2014/main" id="{548E527C-2FFA-5E45-A68D-1D334F462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15" name="TextBox 1">
            <a:extLst>
              <a:ext uri="{FF2B5EF4-FFF2-40B4-BE49-F238E27FC236}">
                <a16:creationId xmlns:a16="http://schemas.microsoft.com/office/drawing/2014/main" id="{3F601EB3-6921-084B-B2E7-E62D4ECE88B9}"/>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2" name="Rectángulo 1">
            <a:extLst>
              <a:ext uri="{FF2B5EF4-FFF2-40B4-BE49-F238E27FC236}">
                <a16:creationId xmlns:a16="http://schemas.microsoft.com/office/drawing/2014/main" id="{6E452A0E-B8C1-3D45-B293-032914364047}"/>
              </a:ext>
            </a:extLst>
          </p:cNvPr>
          <p:cNvSpPr/>
          <p:nvPr/>
        </p:nvSpPr>
        <p:spPr>
          <a:xfrm>
            <a:off x="938620" y="1388131"/>
            <a:ext cx="9376115" cy="1200329"/>
          </a:xfrm>
          <a:prstGeom prst="rect">
            <a:avLst/>
          </a:prstGeom>
        </p:spPr>
        <p:txBody>
          <a:bodyPr wrap="square">
            <a:spAutoFit/>
          </a:bodyPr>
          <a:lstStyle/>
          <a:p>
            <a:pPr algn="just"/>
            <a:r>
              <a:rPr lang="es-CL" b="1" dirty="0">
                <a:solidFill>
                  <a:srgbClr val="333333"/>
                </a:solidFill>
                <a:latin typeface="Roboto"/>
              </a:rPr>
              <a:t>¿Puede negar el SSR el Certificado de Factibilidad dentro de su área de servicio?</a:t>
            </a:r>
          </a:p>
          <a:p>
            <a:pPr algn="just"/>
            <a:endParaRPr lang="es-CL" b="1" dirty="0">
              <a:solidFill>
                <a:srgbClr val="333333"/>
              </a:solidFill>
              <a:latin typeface="Roboto"/>
            </a:endParaRPr>
          </a:p>
          <a:p>
            <a:pPr algn="just"/>
            <a:r>
              <a:rPr lang="es-CL" b="1" dirty="0">
                <a:solidFill>
                  <a:srgbClr val="333333"/>
                </a:solidFill>
                <a:latin typeface="Roboto"/>
              </a:rPr>
              <a:t>No, esta dentro de sus obligaciones</a:t>
            </a:r>
          </a:p>
          <a:p>
            <a:pPr algn="just"/>
            <a:endParaRPr lang="es-CL" b="1" dirty="0">
              <a:solidFill>
                <a:srgbClr val="333333"/>
              </a:solidFill>
              <a:latin typeface="Roboto"/>
            </a:endParaRPr>
          </a:p>
        </p:txBody>
      </p:sp>
      <p:pic>
        <p:nvPicPr>
          <p:cNvPr id="6" name="Imagen 5">
            <a:extLst>
              <a:ext uri="{FF2B5EF4-FFF2-40B4-BE49-F238E27FC236}">
                <a16:creationId xmlns:a16="http://schemas.microsoft.com/office/drawing/2014/main" id="{739779F8-4AFC-3640-B882-5F0441C64168}"/>
              </a:ext>
            </a:extLst>
          </p:cNvPr>
          <p:cNvPicPr>
            <a:picLocks noChangeAspect="1"/>
          </p:cNvPicPr>
          <p:nvPr/>
        </p:nvPicPr>
        <p:blipFill>
          <a:blip r:embed="rId5"/>
          <a:stretch>
            <a:fillRect/>
          </a:stretch>
        </p:blipFill>
        <p:spPr>
          <a:xfrm>
            <a:off x="574157" y="2760136"/>
            <a:ext cx="5195862" cy="2852997"/>
          </a:xfrm>
          <a:prstGeom prst="rect">
            <a:avLst/>
          </a:prstGeom>
        </p:spPr>
      </p:pic>
      <p:pic>
        <p:nvPicPr>
          <p:cNvPr id="16" name="Imagen 15">
            <a:extLst>
              <a:ext uri="{FF2B5EF4-FFF2-40B4-BE49-F238E27FC236}">
                <a16:creationId xmlns:a16="http://schemas.microsoft.com/office/drawing/2014/main" id="{0895776E-8934-4D43-B78F-FA81AF3790ED}"/>
              </a:ext>
            </a:extLst>
          </p:cNvPr>
          <p:cNvPicPr>
            <a:picLocks noChangeAspect="1"/>
          </p:cNvPicPr>
          <p:nvPr/>
        </p:nvPicPr>
        <p:blipFill>
          <a:blip r:embed="rId6"/>
          <a:stretch>
            <a:fillRect/>
          </a:stretch>
        </p:blipFill>
        <p:spPr>
          <a:xfrm>
            <a:off x="6266395" y="2427494"/>
            <a:ext cx="2550194" cy="3779134"/>
          </a:xfrm>
          <a:prstGeom prst="rect">
            <a:avLst/>
          </a:prstGeom>
        </p:spPr>
      </p:pic>
      <p:pic>
        <p:nvPicPr>
          <p:cNvPr id="17" name="Imagen 16">
            <a:extLst>
              <a:ext uri="{FF2B5EF4-FFF2-40B4-BE49-F238E27FC236}">
                <a16:creationId xmlns:a16="http://schemas.microsoft.com/office/drawing/2014/main" id="{35FF65AB-0240-0F4F-9618-8FFA8B745983}"/>
              </a:ext>
            </a:extLst>
          </p:cNvPr>
          <p:cNvPicPr>
            <a:picLocks noChangeAspect="1"/>
          </p:cNvPicPr>
          <p:nvPr/>
        </p:nvPicPr>
        <p:blipFill>
          <a:blip r:embed="rId7"/>
          <a:stretch>
            <a:fillRect/>
          </a:stretch>
        </p:blipFill>
        <p:spPr>
          <a:xfrm>
            <a:off x="9246463" y="2427494"/>
            <a:ext cx="2735748" cy="3942696"/>
          </a:xfrm>
          <a:prstGeom prst="rect">
            <a:avLst/>
          </a:prstGeom>
        </p:spPr>
      </p:pic>
    </p:spTree>
    <p:extLst>
      <p:ext uri="{BB962C8B-B14F-4D97-AF65-F5344CB8AC3E}">
        <p14:creationId xmlns:p14="http://schemas.microsoft.com/office/powerpoint/2010/main" val="4147225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756394D5-2A9E-9F48-A3AD-0082FD9370DA}"/>
              </a:ext>
            </a:extLst>
          </p:cNvPr>
          <p:cNvGrpSpPr/>
          <p:nvPr/>
        </p:nvGrpSpPr>
        <p:grpSpPr>
          <a:xfrm>
            <a:off x="3127168" y="293164"/>
            <a:ext cx="5781380" cy="720677"/>
            <a:chOff x="3876195" y="280635"/>
            <a:chExt cx="4436272" cy="539452"/>
          </a:xfrm>
        </p:grpSpPr>
        <p:sp>
          <p:nvSpPr>
            <p:cNvPr id="8" name="Rectangle 12">
              <a:extLst>
                <a:ext uri="{FF2B5EF4-FFF2-40B4-BE49-F238E27FC236}">
                  <a16:creationId xmlns:a16="http://schemas.microsoft.com/office/drawing/2014/main" id="{190BE055-19B4-5A49-911F-14D96FFDC817}"/>
                </a:ext>
              </a:extLst>
            </p:cNvPr>
            <p:cNvSpPr/>
            <p:nvPr/>
          </p:nvSpPr>
          <p:spPr>
            <a:xfrm>
              <a:off x="4201076" y="280635"/>
              <a:ext cx="3786511" cy="539452"/>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9" name="TextBox 13">
              <a:extLst>
                <a:ext uri="{FF2B5EF4-FFF2-40B4-BE49-F238E27FC236}">
                  <a16:creationId xmlns:a16="http://schemas.microsoft.com/office/drawing/2014/main" id="{A27DF37B-41B1-C04F-BC89-A57A05E2E4AE}"/>
                </a:ext>
              </a:extLst>
            </p:cNvPr>
            <p:cNvSpPr txBox="1"/>
            <p:nvPr/>
          </p:nvSpPr>
          <p:spPr>
            <a:xfrm>
              <a:off x="3876195" y="412132"/>
              <a:ext cx="4436272" cy="276458"/>
            </a:xfrm>
            <a:prstGeom prst="rect">
              <a:avLst/>
            </a:prstGeom>
            <a:noFill/>
          </p:spPr>
          <p:txBody>
            <a:bodyPr wrap="square" rtlCol="0">
              <a:spAutoFit/>
            </a:bodyPr>
            <a:lstStyle/>
            <a:p>
              <a:pPr algn="ctr"/>
              <a:r>
                <a:rPr lang="es-ES" dirty="0"/>
                <a:t>Planificación territorial y gestión hídrica </a:t>
              </a:r>
              <a:endParaRPr lang="en-CL" dirty="0"/>
            </a:p>
          </p:txBody>
        </p:sp>
      </p:grpSp>
      <p:grpSp>
        <p:nvGrpSpPr>
          <p:cNvPr id="10" name="Grupo 6">
            <a:extLst>
              <a:ext uri="{FF2B5EF4-FFF2-40B4-BE49-F238E27FC236}">
                <a16:creationId xmlns:a16="http://schemas.microsoft.com/office/drawing/2014/main" id="{6BFA99C6-1670-744E-8194-50D3E07AC1B1}"/>
              </a:ext>
            </a:extLst>
          </p:cNvPr>
          <p:cNvGrpSpPr/>
          <p:nvPr/>
        </p:nvGrpSpPr>
        <p:grpSpPr>
          <a:xfrm>
            <a:off x="574157" y="18167"/>
            <a:ext cx="10853002" cy="1112369"/>
            <a:chOff x="574157" y="217667"/>
            <a:chExt cx="10853002" cy="1112369"/>
          </a:xfrm>
        </p:grpSpPr>
        <p:pic>
          <p:nvPicPr>
            <p:cNvPr id="11" name="Picture 6" descr="A picture containing text, sign&#10;&#10;Description automatically generated">
              <a:extLst>
                <a:ext uri="{FF2B5EF4-FFF2-40B4-BE49-F238E27FC236}">
                  <a16:creationId xmlns:a16="http://schemas.microsoft.com/office/drawing/2014/main" id="{F88C2BB3-8323-B543-9F03-934EF65E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2" name="Group 14">
              <a:extLst>
                <a:ext uri="{FF2B5EF4-FFF2-40B4-BE49-F238E27FC236}">
                  <a16:creationId xmlns:a16="http://schemas.microsoft.com/office/drawing/2014/main" id="{050F48D2-96C0-EE4C-A0AD-EFDF91F5AD7D}"/>
                </a:ext>
              </a:extLst>
            </p:cNvPr>
            <p:cNvGrpSpPr/>
            <p:nvPr/>
          </p:nvGrpSpPr>
          <p:grpSpPr>
            <a:xfrm>
              <a:off x="9741404" y="217667"/>
              <a:ext cx="1685755" cy="1112369"/>
              <a:chOff x="908922" y="14286"/>
              <a:chExt cx="10371401" cy="6843714"/>
            </a:xfrm>
          </p:grpSpPr>
          <p:pic>
            <p:nvPicPr>
              <p:cNvPr id="13" name="Picture 7" descr="Logo&#10;&#10;Description automatically generated">
                <a:extLst>
                  <a:ext uri="{FF2B5EF4-FFF2-40B4-BE49-F238E27FC236}">
                    <a16:creationId xmlns:a16="http://schemas.microsoft.com/office/drawing/2014/main" id="{C79BF65A-9BD2-2B4D-90D3-CE4DB4284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4" name="Picture 2" descr="A picture containing shape&#10;&#10;Description automatically generated">
                <a:extLst>
                  <a:ext uri="{FF2B5EF4-FFF2-40B4-BE49-F238E27FC236}">
                    <a16:creationId xmlns:a16="http://schemas.microsoft.com/office/drawing/2014/main" id="{548E527C-2FFA-5E45-A68D-1D334F462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15" name="TextBox 1">
            <a:extLst>
              <a:ext uri="{FF2B5EF4-FFF2-40B4-BE49-F238E27FC236}">
                <a16:creationId xmlns:a16="http://schemas.microsoft.com/office/drawing/2014/main" id="{3F601EB3-6921-084B-B2E7-E62D4ECE88B9}"/>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2" name="Rectángulo 1">
            <a:extLst>
              <a:ext uri="{FF2B5EF4-FFF2-40B4-BE49-F238E27FC236}">
                <a16:creationId xmlns:a16="http://schemas.microsoft.com/office/drawing/2014/main" id="{6E452A0E-B8C1-3D45-B293-032914364047}"/>
              </a:ext>
            </a:extLst>
          </p:cNvPr>
          <p:cNvSpPr/>
          <p:nvPr/>
        </p:nvSpPr>
        <p:spPr>
          <a:xfrm>
            <a:off x="938620" y="1388131"/>
            <a:ext cx="9976307" cy="5078313"/>
          </a:xfrm>
          <a:prstGeom prst="rect">
            <a:avLst/>
          </a:prstGeom>
        </p:spPr>
        <p:txBody>
          <a:bodyPr wrap="square">
            <a:spAutoFit/>
          </a:bodyPr>
          <a:lstStyle/>
          <a:p>
            <a:pPr algn="just"/>
            <a:r>
              <a:rPr lang="es-CL" b="1" dirty="0">
                <a:solidFill>
                  <a:srgbClr val="333333"/>
                </a:solidFill>
                <a:latin typeface="Roboto"/>
              </a:rPr>
              <a:t>¿Pueden las sanitarias prestar servicios en zonas rurales?</a:t>
            </a:r>
          </a:p>
          <a:p>
            <a:pPr algn="just"/>
            <a:endParaRPr lang="es-CL" b="1" dirty="0">
              <a:solidFill>
                <a:srgbClr val="333333"/>
              </a:solidFill>
              <a:latin typeface="Roboto"/>
            </a:endParaRPr>
          </a:p>
          <a:p>
            <a:r>
              <a:rPr lang="es-CL" dirty="0">
                <a:solidFill>
                  <a:srgbClr val="333333"/>
                </a:solidFill>
                <a:latin typeface="Roboto"/>
              </a:rPr>
              <a:t>NO, la ley consagra esa posibilidad comité o cooperativa sin fines de lucro a los que se les haya otorgado una licencia por el Ministerio de Obras Públicas. </a:t>
            </a:r>
          </a:p>
          <a:p>
            <a:pPr algn="just"/>
            <a:endParaRPr lang="es-CL" b="1" dirty="0">
              <a:solidFill>
                <a:srgbClr val="333333"/>
              </a:solidFill>
              <a:latin typeface="Roboto"/>
            </a:endParaRPr>
          </a:p>
          <a:p>
            <a:pPr algn="just"/>
            <a:endParaRPr lang="es-CL" b="1" dirty="0">
              <a:solidFill>
                <a:srgbClr val="333333"/>
              </a:solidFill>
              <a:latin typeface="Roboto"/>
            </a:endParaRPr>
          </a:p>
          <a:p>
            <a:pPr algn="just"/>
            <a:endParaRPr lang="es-CL" b="1" dirty="0">
              <a:solidFill>
                <a:srgbClr val="333333"/>
              </a:solidFill>
              <a:latin typeface="Roboto"/>
            </a:endParaRPr>
          </a:p>
          <a:p>
            <a:pPr algn="just"/>
            <a:r>
              <a:rPr lang="es-CL" b="1" dirty="0">
                <a:solidFill>
                  <a:srgbClr val="333333"/>
                </a:solidFill>
                <a:latin typeface="Roboto"/>
              </a:rPr>
              <a:t>¿Permite la regulación algún espacio para la colaboración entre un “Concesionario urbano” y un “SSR” ?</a:t>
            </a:r>
          </a:p>
          <a:p>
            <a:pPr algn="just"/>
            <a:endParaRPr lang="es-CL" b="1" dirty="0">
              <a:solidFill>
                <a:srgbClr val="333333"/>
              </a:solidFill>
              <a:latin typeface="Roboto"/>
            </a:endParaRPr>
          </a:p>
          <a:p>
            <a:pPr algn="just"/>
            <a:r>
              <a:rPr lang="es-CL" dirty="0">
                <a:solidFill>
                  <a:srgbClr val="333333"/>
                </a:solidFill>
                <a:latin typeface="Roboto"/>
              </a:rPr>
              <a:t>SI</a:t>
            </a:r>
          </a:p>
          <a:p>
            <a:pPr algn="just"/>
            <a:endParaRPr lang="es-CL" dirty="0">
              <a:solidFill>
                <a:srgbClr val="333333"/>
              </a:solidFill>
              <a:latin typeface="Roboto"/>
            </a:endParaRPr>
          </a:p>
          <a:p>
            <a:pPr marL="285750" indent="-285750" algn="just">
              <a:buFont typeface="Arial" panose="020B0604020202020204" pitchFamily="34" charset="0"/>
              <a:buChar char="•"/>
            </a:pPr>
            <a:r>
              <a:rPr lang="es-CL" dirty="0">
                <a:solidFill>
                  <a:srgbClr val="333333"/>
                </a:solidFill>
                <a:latin typeface="Roboto"/>
              </a:rPr>
              <a:t>La interconexión (52ºBIS)</a:t>
            </a:r>
          </a:p>
          <a:p>
            <a:pPr algn="just"/>
            <a:endParaRPr lang="es-CL" dirty="0">
              <a:solidFill>
                <a:srgbClr val="333333"/>
              </a:solidFill>
              <a:latin typeface="Roboto"/>
            </a:endParaRPr>
          </a:p>
          <a:p>
            <a:pPr marL="285750" indent="-285750" algn="just">
              <a:buFont typeface="Arial" panose="020B0604020202020204" pitchFamily="34" charset="0"/>
              <a:buChar char="•"/>
            </a:pPr>
            <a:r>
              <a:rPr lang="es-CL" dirty="0">
                <a:solidFill>
                  <a:srgbClr val="333333"/>
                </a:solidFill>
                <a:latin typeface="Roboto"/>
              </a:rPr>
              <a:t>Contratación de terceros</a:t>
            </a:r>
          </a:p>
          <a:p>
            <a:pPr algn="just"/>
            <a:endParaRPr lang="es-CL" dirty="0">
              <a:solidFill>
                <a:srgbClr val="333333"/>
              </a:solidFill>
              <a:latin typeface="Roboto"/>
            </a:endParaRPr>
          </a:p>
          <a:p>
            <a:pPr algn="just"/>
            <a:endParaRPr lang="es-CL" dirty="0">
              <a:solidFill>
                <a:srgbClr val="333333"/>
              </a:solidFill>
              <a:latin typeface="Roboto"/>
            </a:endParaRPr>
          </a:p>
          <a:p>
            <a:pPr algn="just"/>
            <a:endParaRPr lang="es-CL" b="1" dirty="0">
              <a:solidFill>
                <a:srgbClr val="333333"/>
              </a:solidFill>
              <a:latin typeface="Roboto"/>
            </a:endParaRPr>
          </a:p>
        </p:txBody>
      </p:sp>
    </p:spTree>
    <p:extLst>
      <p:ext uri="{BB962C8B-B14F-4D97-AF65-F5344CB8AC3E}">
        <p14:creationId xmlns:p14="http://schemas.microsoft.com/office/powerpoint/2010/main" val="2299469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909D25C-0FA1-0744-A5CA-DE716F0FA091}"/>
              </a:ext>
            </a:extLst>
          </p:cNvPr>
          <p:cNvPicPr>
            <a:picLocks noChangeAspect="1"/>
          </p:cNvPicPr>
          <p:nvPr/>
        </p:nvPicPr>
        <p:blipFill>
          <a:blip r:embed="rId2"/>
          <a:stretch>
            <a:fillRect/>
          </a:stretch>
        </p:blipFill>
        <p:spPr>
          <a:xfrm>
            <a:off x="0" y="219918"/>
            <a:ext cx="5524983" cy="3107803"/>
          </a:xfrm>
          <a:prstGeom prst="rect">
            <a:avLst/>
          </a:prstGeom>
        </p:spPr>
      </p:pic>
      <p:sp>
        <p:nvSpPr>
          <p:cNvPr id="12" name="TextBox 5">
            <a:extLst>
              <a:ext uri="{FF2B5EF4-FFF2-40B4-BE49-F238E27FC236}">
                <a16:creationId xmlns:a16="http://schemas.microsoft.com/office/drawing/2014/main" id="{EB9B6AB5-CD10-3F41-97D6-7E3C668F2750}"/>
              </a:ext>
            </a:extLst>
          </p:cNvPr>
          <p:cNvSpPr txBox="1"/>
          <p:nvPr/>
        </p:nvSpPr>
        <p:spPr>
          <a:xfrm>
            <a:off x="6009169" y="758235"/>
            <a:ext cx="5712086" cy="2154436"/>
          </a:xfrm>
          <a:prstGeom prst="rect">
            <a:avLst/>
          </a:prstGeom>
          <a:noFill/>
        </p:spPr>
        <p:txBody>
          <a:bodyPr wrap="square" lIns="0" tIns="0" rIns="0" bIns="0" rtlCol="0">
            <a:spAutoFit/>
          </a:bodyPr>
          <a:lstStyle/>
          <a:p>
            <a:pPr algn="just">
              <a:buClr>
                <a:srgbClr val="B5DC0E"/>
              </a:buClr>
              <a:buSzPct val="150000"/>
            </a:pPr>
            <a:r>
              <a:rPr lang="es-CL" sz="2000" dirty="0">
                <a:solidFill>
                  <a:srgbClr val="00A0C6"/>
                </a:solidFill>
                <a:latin typeface="Montserrat Light" charset="0"/>
              </a:rPr>
              <a:t>Art. 52 bis DFL MOP N°382/88</a:t>
            </a:r>
          </a:p>
          <a:p>
            <a:pPr algn="just">
              <a:buClr>
                <a:srgbClr val="B5DC0E"/>
              </a:buClr>
              <a:buSzPct val="150000"/>
            </a:pPr>
            <a:r>
              <a:rPr lang="es-ES_tradnl" sz="2000" dirty="0" err="1">
                <a:solidFill>
                  <a:srgbClr val="00A0C6"/>
                </a:solidFill>
                <a:latin typeface="Montserrat Light" charset="0"/>
                <a:ea typeface="Montserrat Light" charset="0"/>
                <a:cs typeface="Montserrat Light" charset="0"/>
              </a:rPr>
              <a:t>Disponibilización</a:t>
            </a:r>
            <a:r>
              <a:rPr lang="es-ES_tradnl" sz="2000" dirty="0">
                <a:solidFill>
                  <a:srgbClr val="00A0C6"/>
                </a:solidFill>
                <a:latin typeface="Montserrat Light" charset="0"/>
                <a:ea typeface="Montserrat Light" charset="0"/>
                <a:cs typeface="Montserrat Light" charset="0"/>
              </a:rPr>
              <a:t> AP a zonas rurales concentradas para entregar </a:t>
            </a:r>
            <a:r>
              <a:rPr lang="es-ES_tradnl" sz="2000" b="1" u="sng" dirty="0">
                <a:solidFill>
                  <a:srgbClr val="00A0C6"/>
                </a:solidFill>
                <a:latin typeface="Montserrat Light" charset="0"/>
                <a:ea typeface="Montserrat Light" charset="0"/>
                <a:cs typeface="Montserrat Light" charset="0"/>
              </a:rPr>
              <a:t>mayor seguridad hídrica en el abastecimiento </a:t>
            </a:r>
            <a:r>
              <a:rPr lang="es-ES_tradnl" sz="2000" dirty="0">
                <a:solidFill>
                  <a:srgbClr val="00A0C6"/>
                </a:solidFill>
                <a:latin typeface="Montserrat Light" charset="0"/>
                <a:ea typeface="Montserrat Light" charset="0"/>
                <a:cs typeface="Montserrat Light" charset="0"/>
              </a:rPr>
              <a:t>mediante la interconexión con empresa sanitaria contigua</a:t>
            </a:r>
          </a:p>
          <a:p>
            <a:pPr marL="285750" indent="-285750" algn="just">
              <a:buClr>
                <a:srgbClr val="B5DC0E"/>
              </a:buClr>
              <a:buSzPct val="150000"/>
              <a:buFont typeface="Arial" charset="0"/>
              <a:buChar char="•"/>
            </a:pPr>
            <a:r>
              <a:rPr lang="es-ES_tradnl" sz="2000" dirty="0">
                <a:solidFill>
                  <a:srgbClr val="00A0C6"/>
                </a:solidFill>
                <a:latin typeface="Montserrat Light" charset="0"/>
                <a:ea typeface="Montserrat Light" charset="0"/>
                <a:cs typeface="Montserrat Light" charset="0"/>
              </a:rPr>
              <a:t>Legitimidad social</a:t>
            </a:r>
          </a:p>
          <a:p>
            <a:pPr marL="285750" indent="-285750" algn="just">
              <a:buClr>
                <a:srgbClr val="B5DC0E"/>
              </a:buClr>
              <a:buSzPct val="150000"/>
              <a:buFont typeface="Arial" charset="0"/>
              <a:buChar char="•"/>
            </a:pPr>
            <a:r>
              <a:rPr lang="es-ES_tradnl" sz="2000" dirty="0">
                <a:solidFill>
                  <a:srgbClr val="00A0C6"/>
                </a:solidFill>
                <a:latin typeface="Montserrat Light" charset="0"/>
                <a:ea typeface="Montserrat Light" charset="0"/>
                <a:cs typeface="Montserrat Light" charset="0"/>
              </a:rPr>
              <a:t>Factibilidad técnica-económica</a:t>
            </a:r>
          </a:p>
        </p:txBody>
      </p:sp>
      <p:pic>
        <p:nvPicPr>
          <p:cNvPr id="13" name="Imagen 12">
            <a:extLst>
              <a:ext uri="{FF2B5EF4-FFF2-40B4-BE49-F238E27FC236}">
                <a16:creationId xmlns:a16="http://schemas.microsoft.com/office/drawing/2014/main" id="{4FA16F52-3ED5-9140-967E-809D29660CCC}"/>
              </a:ext>
            </a:extLst>
          </p:cNvPr>
          <p:cNvPicPr>
            <a:picLocks noChangeAspect="1"/>
          </p:cNvPicPr>
          <p:nvPr/>
        </p:nvPicPr>
        <p:blipFill>
          <a:blip r:embed="rId3"/>
          <a:stretch>
            <a:fillRect/>
          </a:stretch>
        </p:blipFill>
        <p:spPr>
          <a:xfrm>
            <a:off x="101118" y="4352080"/>
            <a:ext cx="4383378" cy="2042932"/>
          </a:xfrm>
          <a:prstGeom prst="rect">
            <a:avLst/>
          </a:prstGeom>
        </p:spPr>
      </p:pic>
      <p:sp>
        <p:nvSpPr>
          <p:cNvPr id="14" name="Rectángulo 13">
            <a:extLst>
              <a:ext uri="{FF2B5EF4-FFF2-40B4-BE49-F238E27FC236}">
                <a16:creationId xmlns:a16="http://schemas.microsoft.com/office/drawing/2014/main" id="{7B244243-ECC0-5148-9337-00E8B8CF5AAA}"/>
              </a:ext>
            </a:extLst>
          </p:cNvPr>
          <p:cNvSpPr/>
          <p:nvPr/>
        </p:nvSpPr>
        <p:spPr>
          <a:xfrm>
            <a:off x="98556" y="3745275"/>
            <a:ext cx="2759345" cy="400110"/>
          </a:xfrm>
          <a:prstGeom prst="rect">
            <a:avLst/>
          </a:prstGeom>
        </p:spPr>
        <p:txBody>
          <a:bodyPr wrap="none">
            <a:spAutoFit/>
          </a:bodyPr>
          <a:lstStyle/>
          <a:p>
            <a:pPr algn="just"/>
            <a:r>
              <a:rPr lang="es-CL" sz="2000" dirty="0">
                <a:solidFill>
                  <a:srgbClr val="00A0C6"/>
                </a:solidFill>
                <a:latin typeface="Montserrat Light" charset="0"/>
              </a:rPr>
              <a:t>Contratación de terceros</a:t>
            </a:r>
          </a:p>
        </p:txBody>
      </p:sp>
      <p:pic>
        <p:nvPicPr>
          <p:cNvPr id="15" name="Imagen 14">
            <a:extLst>
              <a:ext uri="{FF2B5EF4-FFF2-40B4-BE49-F238E27FC236}">
                <a16:creationId xmlns:a16="http://schemas.microsoft.com/office/drawing/2014/main" id="{BE2639A7-0FB9-9445-9395-E2A81A3D020D}"/>
              </a:ext>
            </a:extLst>
          </p:cNvPr>
          <p:cNvPicPr>
            <a:picLocks noChangeAspect="1"/>
          </p:cNvPicPr>
          <p:nvPr/>
        </p:nvPicPr>
        <p:blipFill>
          <a:blip r:embed="rId4"/>
          <a:stretch>
            <a:fillRect/>
          </a:stretch>
        </p:blipFill>
        <p:spPr>
          <a:xfrm>
            <a:off x="9688503" y="3429000"/>
            <a:ext cx="2402379" cy="3235124"/>
          </a:xfrm>
          <a:prstGeom prst="rect">
            <a:avLst/>
          </a:prstGeom>
        </p:spPr>
      </p:pic>
      <p:sp>
        <p:nvSpPr>
          <p:cNvPr id="17" name="Rectángulo 16">
            <a:extLst>
              <a:ext uri="{FF2B5EF4-FFF2-40B4-BE49-F238E27FC236}">
                <a16:creationId xmlns:a16="http://schemas.microsoft.com/office/drawing/2014/main" id="{99ECEF85-C34F-B04E-B642-E77229727099}"/>
              </a:ext>
            </a:extLst>
          </p:cNvPr>
          <p:cNvSpPr/>
          <p:nvPr/>
        </p:nvSpPr>
        <p:spPr>
          <a:xfrm>
            <a:off x="4888868" y="4352080"/>
            <a:ext cx="4799635" cy="1631216"/>
          </a:xfrm>
          <a:prstGeom prst="rect">
            <a:avLst/>
          </a:prstGeom>
        </p:spPr>
        <p:txBody>
          <a:bodyPr wrap="square">
            <a:spAutoFit/>
          </a:bodyPr>
          <a:lstStyle/>
          <a:p>
            <a:r>
              <a:rPr lang="es-CL" sz="2000" dirty="0">
                <a:solidFill>
                  <a:srgbClr val="00A0C6"/>
                </a:solidFill>
                <a:latin typeface="Montserrat Light" charset="0"/>
              </a:rPr>
              <a:t>De existir factibilidad técnica y política, el modelo de interconexión puede replicarse en localidades rurales concentradas que posean alcantarillado, y descontaminar las aguas servidas.</a:t>
            </a:r>
          </a:p>
        </p:txBody>
      </p:sp>
    </p:spTree>
    <p:extLst>
      <p:ext uri="{BB962C8B-B14F-4D97-AF65-F5344CB8AC3E}">
        <p14:creationId xmlns:p14="http://schemas.microsoft.com/office/powerpoint/2010/main" val="1607373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rain, web&#10;&#10;Description automatically generated">
            <a:extLst>
              <a:ext uri="{FF2B5EF4-FFF2-40B4-BE49-F238E27FC236}">
                <a16:creationId xmlns:a16="http://schemas.microsoft.com/office/drawing/2014/main" id="{DC6B2405-E464-004C-9DC6-B6D6EFB52A82}"/>
              </a:ext>
            </a:extLst>
          </p:cNvPr>
          <p:cNvPicPr>
            <a:picLocks noChangeAspect="1"/>
          </p:cNvPicPr>
          <p:nvPr/>
        </p:nvPicPr>
        <p:blipFill rotWithShape="1">
          <a:blip r:embed="rId3">
            <a:alphaModFix amt="67000"/>
            <a:extLst>
              <a:ext uri="{28A0092B-C50C-407E-A947-70E740481C1C}">
                <a14:useLocalDpi xmlns:a14="http://schemas.microsoft.com/office/drawing/2010/main" val="0"/>
              </a:ext>
            </a:extLst>
          </a:blip>
          <a:srcRect l="15401"/>
          <a:stretch/>
        </p:blipFill>
        <p:spPr>
          <a:xfrm>
            <a:off x="2419505" y="-149851"/>
            <a:ext cx="9669642"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upo 4">
            <a:extLst>
              <a:ext uri="{FF2B5EF4-FFF2-40B4-BE49-F238E27FC236}">
                <a16:creationId xmlns:a16="http://schemas.microsoft.com/office/drawing/2014/main" id="{479BD723-0148-E84C-8BE5-00526ADD4239}"/>
              </a:ext>
            </a:extLst>
          </p:cNvPr>
          <p:cNvGrpSpPr/>
          <p:nvPr/>
        </p:nvGrpSpPr>
        <p:grpSpPr>
          <a:xfrm>
            <a:off x="191452" y="3046040"/>
            <a:ext cx="8204210" cy="1109101"/>
            <a:chOff x="1234931" y="2935439"/>
            <a:chExt cx="8204210" cy="1109101"/>
          </a:xfrm>
        </p:grpSpPr>
        <p:sp>
          <p:nvSpPr>
            <p:cNvPr id="14" name="Rectangle 13">
              <a:extLst>
                <a:ext uri="{FF2B5EF4-FFF2-40B4-BE49-F238E27FC236}">
                  <a16:creationId xmlns:a16="http://schemas.microsoft.com/office/drawing/2014/main" id="{14B363CB-B25D-7645-9A9F-55BF587540A5}"/>
                </a:ext>
              </a:extLst>
            </p:cNvPr>
            <p:cNvSpPr/>
            <p:nvPr/>
          </p:nvSpPr>
          <p:spPr>
            <a:xfrm>
              <a:off x="1401289" y="2935439"/>
              <a:ext cx="7354956" cy="1109101"/>
            </a:xfrm>
            <a:prstGeom prst="rect">
              <a:avLst/>
            </a:prstGeom>
            <a:solidFill>
              <a:srgbClr val="0070C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6" name="Rectangle 5">
              <a:extLst>
                <a:ext uri="{FF2B5EF4-FFF2-40B4-BE49-F238E27FC236}">
                  <a16:creationId xmlns:a16="http://schemas.microsoft.com/office/drawing/2014/main" id="{ADC679A8-19CD-2241-BF85-19FE7B81C333}"/>
                </a:ext>
              </a:extLst>
            </p:cNvPr>
            <p:cNvSpPr/>
            <p:nvPr/>
          </p:nvSpPr>
          <p:spPr>
            <a:xfrm>
              <a:off x="1234931" y="3042382"/>
              <a:ext cx="8204210" cy="735586"/>
            </a:xfrm>
            <a:prstGeom prst="rect">
              <a:avLst/>
            </a:prstGeom>
          </p:spPr>
          <p:txBody>
            <a:bodyPr wrap="square">
              <a:spAutoFit/>
            </a:bodyPr>
            <a:lstStyle/>
            <a:p>
              <a:pPr marR="548640" algn="ctr">
                <a:lnSpc>
                  <a:spcPct val="110000"/>
                </a:lnSpc>
                <a:spcBef>
                  <a:spcPts val="1800"/>
                </a:spcBef>
                <a:spcAft>
                  <a:spcPts val="100"/>
                </a:spcAft>
              </a:pPr>
              <a:r>
                <a:rPr lang="en-US" sz="4000" b="1" dirty="0">
                  <a:solidFill>
                    <a:schemeClr val="bg1"/>
                  </a:solidFill>
                  <a:latin typeface="Constantia" panose="02030602050306030303" pitchFamily="18" charset="0"/>
                  <a:ea typeface="Noto Sans Avestan" panose="020B0502040504020204" pitchFamily="34" charset="0"/>
                </a:rPr>
                <a:t>Gestión de las </a:t>
              </a:r>
              <a:r>
                <a:rPr lang="en-US" sz="4000" b="1" dirty="0" err="1">
                  <a:solidFill>
                    <a:schemeClr val="bg1"/>
                  </a:solidFill>
                  <a:latin typeface="Constantia" panose="02030602050306030303" pitchFamily="18" charset="0"/>
                  <a:ea typeface="Noto Sans Avestan" panose="020B0502040504020204" pitchFamily="34" charset="0"/>
                </a:rPr>
                <a:t>aguas</a:t>
              </a:r>
              <a:r>
                <a:rPr lang="en-US" sz="4000" b="1" dirty="0">
                  <a:solidFill>
                    <a:schemeClr val="bg1"/>
                  </a:solidFill>
                  <a:latin typeface="Constantia" panose="02030602050306030303" pitchFamily="18" charset="0"/>
                  <a:ea typeface="Noto Sans Avestan" panose="020B0502040504020204" pitchFamily="34" charset="0"/>
                </a:rPr>
                <a:t> en Chile</a:t>
              </a:r>
            </a:p>
          </p:txBody>
        </p:sp>
      </p:grpSp>
      <p:sp>
        <p:nvSpPr>
          <p:cNvPr id="7" name="Rectangle 6">
            <a:extLst>
              <a:ext uri="{FF2B5EF4-FFF2-40B4-BE49-F238E27FC236}">
                <a16:creationId xmlns:a16="http://schemas.microsoft.com/office/drawing/2014/main" id="{E8E61CC5-391E-0748-9FE1-ED1D96879AC5}"/>
              </a:ext>
            </a:extLst>
          </p:cNvPr>
          <p:cNvSpPr/>
          <p:nvPr/>
        </p:nvSpPr>
        <p:spPr>
          <a:xfrm>
            <a:off x="2592065" y="1744140"/>
            <a:ext cx="2206129" cy="867930"/>
          </a:xfrm>
          <a:prstGeom prst="rect">
            <a:avLst/>
          </a:prstGeom>
        </p:spPr>
        <p:txBody>
          <a:bodyPr wrap="square">
            <a:spAutoFit/>
          </a:bodyPr>
          <a:lstStyle/>
          <a:p>
            <a:pPr marR="548640" algn="ctr">
              <a:lnSpc>
                <a:spcPct val="90000"/>
              </a:lnSpc>
              <a:spcBef>
                <a:spcPts val="1800"/>
              </a:spcBef>
              <a:spcAft>
                <a:spcPts val="1800"/>
              </a:spcAft>
            </a:pPr>
            <a:r>
              <a:rPr lang="en-US" sz="2800" b="1" dirty="0" err="1">
                <a:latin typeface="Noto Sans Avestan" panose="020B0502040504020204" pitchFamily="34" charset="0"/>
                <a:ea typeface="Noto Sans Avestan" panose="020B0502040504020204" pitchFamily="34" charset="0"/>
              </a:rPr>
              <a:t>Módulo</a:t>
            </a:r>
            <a:r>
              <a:rPr lang="en-US" sz="2800" b="1" dirty="0">
                <a:latin typeface="Noto Sans Avestan" panose="020B0502040504020204" pitchFamily="34" charset="0"/>
                <a:ea typeface="Noto Sans Avestan" panose="020B0502040504020204" pitchFamily="34" charset="0"/>
              </a:rPr>
              <a:t> 4</a:t>
            </a:r>
          </a:p>
        </p:txBody>
      </p:sp>
      <p:sp>
        <p:nvSpPr>
          <p:cNvPr id="2" name="TextBox 1">
            <a:extLst>
              <a:ext uri="{FF2B5EF4-FFF2-40B4-BE49-F238E27FC236}">
                <a16:creationId xmlns:a16="http://schemas.microsoft.com/office/drawing/2014/main" id="{1C7DF55D-7AD3-4141-9CD9-F87302B9AA15}"/>
              </a:ext>
            </a:extLst>
          </p:cNvPr>
          <p:cNvSpPr txBox="1"/>
          <p:nvPr/>
        </p:nvSpPr>
        <p:spPr>
          <a:xfrm>
            <a:off x="7702477"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grpSp>
        <p:nvGrpSpPr>
          <p:cNvPr id="16" name="Grupo 15">
            <a:extLst>
              <a:ext uri="{FF2B5EF4-FFF2-40B4-BE49-F238E27FC236}">
                <a16:creationId xmlns:a16="http://schemas.microsoft.com/office/drawing/2014/main" id="{9110E001-3B01-6D42-8DAC-B6108C932451}"/>
              </a:ext>
            </a:extLst>
          </p:cNvPr>
          <p:cNvGrpSpPr/>
          <p:nvPr/>
        </p:nvGrpSpPr>
        <p:grpSpPr>
          <a:xfrm>
            <a:off x="574157" y="0"/>
            <a:ext cx="10853002" cy="1112369"/>
            <a:chOff x="574157" y="217667"/>
            <a:chExt cx="10853002" cy="1112369"/>
          </a:xfrm>
        </p:grpSpPr>
        <p:pic>
          <p:nvPicPr>
            <p:cNvPr id="17" name="Picture 6" descr="A picture containing text, sign&#10;&#10;Description automatically generated">
              <a:extLst>
                <a:ext uri="{FF2B5EF4-FFF2-40B4-BE49-F238E27FC236}">
                  <a16:creationId xmlns:a16="http://schemas.microsoft.com/office/drawing/2014/main" id="{74EEA038-D352-AF43-A905-875913ED4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8" name="Group 8">
              <a:extLst>
                <a:ext uri="{FF2B5EF4-FFF2-40B4-BE49-F238E27FC236}">
                  <a16:creationId xmlns:a16="http://schemas.microsoft.com/office/drawing/2014/main" id="{25FBE0E9-F706-9042-9404-A55E3D786088}"/>
                </a:ext>
              </a:extLst>
            </p:cNvPr>
            <p:cNvGrpSpPr/>
            <p:nvPr/>
          </p:nvGrpSpPr>
          <p:grpSpPr>
            <a:xfrm>
              <a:off x="9741404" y="217667"/>
              <a:ext cx="1685755" cy="1112369"/>
              <a:chOff x="908922" y="14286"/>
              <a:chExt cx="10371401" cy="6843714"/>
            </a:xfrm>
          </p:grpSpPr>
          <p:pic>
            <p:nvPicPr>
              <p:cNvPr id="19" name="Picture 7" descr="Logo&#10;&#10;Description automatically generated">
                <a:extLst>
                  <a:ext uri="{FF2B5EF4-FFF2-40B4-BE49-F238E27FC236}">
                    <a16:creationId xmlns:a16="http://schemas.microsoft.com/office/drawing/2014/main" id="{B6F07CC9-6EDF-654E-B2BD-C43949423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20" name="Picture 2" descr="A picture containing shape&#10;&#10;Description automatically generated">
                <a:extLst>
                  <a:ext uri="{FF2B5EF4-FFF2-40B4-BE49-F238E27FC236}">
                    <a16:creationId xmlns:a16="http://schemas.microsoft.com/office/drawing/2014/main" id="{EAFBCA30-781E-6A40-86C0-AFF7DD0F7B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22" name="Rectangle 14">
            <a:extLst>
              <a:ext uri="{FF2B5EF4-FFF2-40B4-BE49-F238E27FC236}">
                <a16:creationId xmlns:a16="http://schemas.microsoft.com/office/drawing/2014/main" id="{D627E788-6F9B-8745-BCDE-40B45D5C2B89}"/>
              </a:ext>
            </a:extLst>
          </p:cNvPr>
          <p:cNvSpPr/>
          <p:nvPr/>
        </p:nvSpPr>
        <p:spPr>
          <a:xfrm>
            <a:off x="654917" y="4788469"/>
            <a:ext cx="6080424" cy="646331"/>
          </a:xfrm>
          <a:prstGeom prst="rect">
            <a:avLst/>
          </a:prstGeom>
        </p:spPr>
        <p:txBody>
          <a:bodyPr wrap="square">
            <a:spAutoFit/>
          </a:bodyPr>
          <a:lstStyle/>
          <a:p>
            <a:pPr algn="ctr"/>
            <a:r>
              <a:rPr lang="es-CL" b="1" dirty="0"/>
              <a:t>Factibilidad de servicios en zonas urbanas y rurales;  oportunidades de economía circular</a:t>
            </a:r>
          </a:p>
        </p:txBody>
      </p:sp>
    </p:spTree>
    <p:extLst>
      <p:ext uri="{BB962C8B-B14F-4D97-AF65-F5344CB8AC3E}">
        <p14:creationId xmlns:p14="http://schemas.microsoft.com/office/powerpoint/2010/main" val="2631264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756394D5-2A9E-9F48-A3AD-0082FD9370DA}"/>
              </a:ext>
            </a:extLst>
          </p:cNvPr>
          <p:cNvGrpSpPr/>
          <p:nvPr/>
        </p:nvGrpSpPr>
        <p:grpSpPr>
          <a:xfrm>
            <a:off x="3127168" y="293164"/>
            <a:ext cx="5781380" cy="720677"/>
            <a:chOff x="3876195" y="280635"/>
            <a:chExt cx="4436272" cy="539452"/>
          </a:xfrm>
        </p:grpSpPr>
        <p:sp>
          <p:nvSpPr>
            <p:cNvPr id="8" name="Rectangle 12">
              <a:extLst>
                <a:ext uri="{FF2B5EF4-FFF2-40B4-BE49-F238E27FC236}">
                  <a16:creationId xmlns:a16="http://schemas.microsoft.com/office/drawing/2014/main" id="{190BE055-19B4-5A49-911F-14D96FFDC817}"/>
                </a:ext>
              </a:extLst>
            </p:cNvPr>
            <p:cNvSpPr/>
            <p:nvPr/>
          </p:nvSpPr>
          <p:spPr>
            <a:xfrm>
              <a:off x="4201076" y="280635"/>
              <a:ext cx="3786511" cy="539452"/>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9" name="TextBox 13">
              <a:extLst>
                <a:ext uri="{FF2B5EF4-FFF2-40B4-BE49-F238E27FC236}">
                  <a16:creationId xmlns:a16="http://schemas.microsoft.com/office/drawing/2014/main" id="{A27DF37B-41B1-C04F-BC89-A57A05E2E4AE}"/>
                </a:ext>
              </a:extLst>
            </p:cNvPr>
            <p:cNvSpPr txBox="1"/>
            <p:nvPr/>
          </p:nvSpPr>
          <p:spPr>
            <a:xfrm>
              <a:off x="3876195" y="412132"/>
              <a:ext cx="4436272" cy="276458"/>
            </a:xfrm>
            <a:prstGeom prst="rect">
              <a:avLst/>
            </a:prstGeom>
            <a:noFill/>
          </p:spPr>
          <p:txBody>
            <a:bodyPr wrap="square" rtlCol="0">
              <a:spAutoFit/>
            </a:bodyPr>
            <a:lstStyle/>
            <a:p>
              <a:pPr algn="ctr"/>
              <a:r>
                <a:rPr lang="es-ES" dirty="0"/>
                <a:t>Cambio Climático y Sequía</a:t>
              </a:r>
              <a:endParaRPr lang="en-CL" dirty="0"/>
            </a:p>
          </p:txBody>
        </p:sp>
      </p:grpSp>
      <p:grpSp>
        <p:nvGrpSpPr>
          <p:cNvPr id="10" name="Grupo 6">
            <a:extLst>
              <a:ext uri="{FF2B5EF4-FFF2-40B4-BE49-F238E27FC236}">
                <a16:creationId xmlns:a16="http://schemas.microsoft.com/office/drawing/2014/main" id="{6BFA99C6-1670-744E-8194-50D3E07AC1B1}"/>
              </a:ext>
            </a:extLst>
          </p:cNvPr>
          <p:cNvGrpSpPr/>
          <p:nvPr/>
        </p:nvGrpSpPr>
        <p:grpSpPr>
          <a:xfrm>
            <a:off x="574157" y="18167"/>
            <a:ext cx="10853002" cy="1112369"/>
            <a:chOff x="574157" y="217667"/>
            <a:chExt cx="10853002" cy="1112369"/>
          </a:xfrm>
        </p:grpSpPr>
        <p:pic>
          <p:nvPicPr>
            <p:cNvPr id="11" name="Picture 6" descr="A picture containing text, sign&#10;&#10;Description automatically generated">
              <a:extLst>
                <a:ext uri="{FF2B5EF4-FFF2-40B4-BE49-F238E27FC236}">
                  <a16:creationId xmlns:a16="http://schemas.microsoft.com/office/drawing/2014/main" id="{F88C2BB3-8323-B543-9F03-934EF65E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2" name="Group 14">
              <a:extLst>
                <a:ext uri="{FF2B5EF4-FFF2-40B4-BE49-F238E27FC236}">
                  <a16:creationId xmlns:a16="http://schemas.microsoft.com/office/drawing/2014/main" id="{050F48D2-96C0-EE4C-A0AD-EFDF91F5AD7D}"/>
                </a:ext>
              </a:extLst>
            </p:cNvPr>
            <p:cNvGrpSpPr/>
            <p:nvPr/>
          </p:nvGrpSpPr>
          <p:grpSpPr>
            <a:xfrm>
              <a:off x="9741404" y="217667"/>
              <a:ext cx="1685755" cy="1112369"/>
              <a:chOff x="908922" y="14286"/>
              <a:chExt cx="10371401" cy="6843714"/>
            </a:xfrm>
          </p:grpSpPr>
          <p:pic>
            <p:nvPicPr>
              <p:cNvPr id="13" name="Picture 7" descr="Logo&#10;&#10;Description automatically generated">
                <a:extLst>
                  <a:ext uri="{FF2B5EF4-FFF2-40B4-BE49-F238E27FC236}">
                    <a16:creationId xmlns:a16="http://schemas.microsoft.com/office/drawing/2014/main" id="{C79BF65A-9BD2-2B4D-90D3-CE4DB4284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4" name="Picture 2" descr="A picture containing shape&#10;&#10;Description automatically generated">
                <a:extLst>
                  <a:ext uri="{FF2B5EF4-FFF2-40B4-BE49-F238E27FC236}">
                    <a16:creationId xmlns:a16="http://schemas.microsoft.com/office/drawing/2014/main" id="{548E527C-2FFA-5E45-A68D-1D334F462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15" name="TextBox 1">
            <a:extLst>
              <a:ext uri="{FF2B5EF4-FFF2-40B4-BE49-F238E27FC236}">
                <a16:creationId xmlns:a16="http://schemas.microsoft.com/office/drawing/2014/main" id="{3F601EB3-6921-084B-B2E7-E62D4ECE88B9}"/>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3" name="CuadroTexto 2"/>
          <p:cNvSpPr txBox="1"/>
          <p:nvPr/>
        </p:nvSpPr>
        <p:spPr>
          <a:xfrm>
            <a:off x="1736803" y="2070794"/>
            <a:ext cx="5871411" cy="369332"/>
          </a:xfrm>
          <a:prstGeom prst="rect">
            <a:avLst/>
          </a:prstGeom>
          <a:noFill/>
        </p:spPr>
        <p:txBody>
          <a:bodyPr wrap="square" rtlCol="0">
            <a:spAutoFit/>
          </a:bodyPr>
          <a:lstStyle/>
          <a:p>
            <a:r>
              <a:rPr lang="es-ES" dirty="0"/>
              <a:t>Foto del Presidente…anuncios de plan hídrico</a:t>
            </a:r>
          </a:p>
        </p:txBody>
      </p:sp>
      <p:sp>
        <p:nvSpPr>
          <p:cNvPr id="5" name="CuadroTexto 4"/>
          <p:cNvSpPr txBox="1"/>
          <p:nvPr/>
        </p:nvSpPr>
        <p:spPr>
          <a:xfrm>
            <a:off x="8094773" y="2070794"/>
            <a:ext cx="1256242" cy="646331"/>
          </a:xfrm>
          <a:prstGeom prst="rect">
            <a:avLst/>
          </a:prstGeom>
          <a:noFill/>
        </p:spPr>
        <p:txBody>
          <a:bodyPr wrap="square" rtlCol="0">
            <a:spAutoFit/>
          </a:bodyPr>
          <a:lstStyle/>
          <a:p>
            <a:r>
              <a:rPr lang="es-ES" dirty="0"/>
              <a:t>Fotos del presidente</a:t>
            </a:r>
            <a:endParaRPr lang="en-US" dirty="0"/>
          </a:p>
        </p:txBody>
      </p:sp>
      <p:sp>
        <p:nvSpPr>
          <p:cNvPr id="2" name="CuadroTexto 1"/>
          <p:cNvSpPr txBox="1"/>
          <p:nvPr/>
        </p:nvSpPr>
        <p:spPr>
          <a:xfrm>
            <a:off x="7014410" y="3839895"/>
            <a:ext cx="1708484" cy="1477328"/>
          </a:xfrm>
          <a:prstGeom prst="rect">
            <a:avLst/>
          </a:prstGeom>
          <a:noFill/>
        </p:spPr>
        <p:txBody>
          <a:bodyPr wrap="square" rtlCol="0">
            <a:spAutoFit/>
          </a:bodyPr>
          <a:lstStyle/>
          <a:p>
            <a:r>
              <a:rPr lang="es-ES" dirty="0"/>
              <a:t>Fotos de decretos escasez hídrica y emergencia agrícola</a:t>
            </a:r>
            <a:endParaRPr lang="en-US" dirty="0"/>
          </a:p>
        </p:txBody>
      </p:sp>
      <p:sp>
        <p:nvSpPr>
          <p:cNvPr id="4" name="CuadroTexto 3"/>
          <p:cNvSpPr txBox="1"/>
          <p:nvPr/>
        </p:nvSpPr>
        <p:spPr>
          <a:xfrm>
            <a:off x="498248" y="4578559"/>
            <a:ext cx="5115474" cy="2031325"/>
          </a:xfrm>
          <a:prstGeom prst="rect">
            <a:avLst/>
          </a:prstGeom>
          <a:noFill/>
        </p:spPr>
        <p:txBody>
          <a:bodyPr wrap="square" rtlCol="0">
            <a:spAutoFit/>
          </a:bodyPr>
          <a:lstStyle/>
          <a:p>
            <a:r>
              <a:rPr lang="es-ES" dirty="0"/>
              <a:t>Los anuncios esbozan conceptos de economía circular, como es la reutilización de las aguas servidas tratadas.</a:t>
            </a:r>
          </a:p>
          <a:p>
            <a:endParaRPr lang="es-ES" dirty="0"/>
          </a:p>
          <a:p>
            <a:r>
              <a:rPr lang="es-ES" dirty="0"/>
              <a:t>También, se invita a los municipios a avanzar hacia la confección de ordenanzas para un mejor uso del agua de la población.</a:t>
            </a:r>
            <a:endParaRPr lang="en-US" dirty="0"/>
          </a:p>
        </p:txBody>
      </p:sp>
    </p:spTree>
    <p:extLst>
      <p:ext uri="{BB962C8B-B14F-4D97-AF65-F5344CB8AC3E}">
        <p14:creationId xmlns:p14="http://schemas.microsoft.com/office/powerpoint/2010/main" val="4130597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CB17D669-8C35-A842-9C95-8CAC8D2DCA73}"/>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grpSp>
        <p:nvGrpSpPr>
          <p:cNvPr id="10" name="Group 10">
            <a:extLst>
              <a:ext uri="{FF2B5EF4-FFF2-40B4-BE49-F238E27FC236}">
                <a16:creationId xmlns:a16="http://schemas.microsoft.com/office/drawing/2014/main" id="{B5DD1C5A-9463-C24B-8A3E-BC6777E6204A}"/>
              </a:ext>
            </a:extLst>
          </p:cNvPr>
          <p:cNvGrpSpPr/>
          <p:nvPr/>
        </p:nvGrpSpPr>
        <p:grpSpPr>
          <a:xfrm>
            <a:off x="2334236" y="162483"/>
            <a:ext cx="4669284" cy="769441"/>
            <a:chOff x="4275559" y="2569240"/>
            <a:chExt cx="4914334" cy="865254"/>
          </a:xfrm>
        </p:grpSpPr>
        <p:sp>
          <p:nvSpPr>
            <p:cNvPr id="11" name="Rectangle 12">
              <a:extLst>
                <a:ext uri="{FF2B5EF4-FFF2-40B4-BE49-F238E27FC236}">
                  <a16:creationId xmlns:a16="http://schemas.microsoft.com/office/drawing/2014/main" id="{83A647C6-9335-6F4E-9F68-56F35D545BD2}"/>
                </a:ext>
              </a:extLst>
            </p:cNvPr>
            <p:cNvSpPr/>
            <p:nvPr/>
          </p:nvSpPr>
          <p:spPr>
            <a:xfrm>
              <a:off x="4275559" y="2569240"/>
              <a:ext cx="4601170" cy="827183"/>
            </a:xfrm>
            <a:prstGeom prst="rect">
              <a:avLst/>
            </a:prstGeom>
            <a:solidFill>
              <a:srgbClr val="2647B6">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tx1"/>
                </a:solidFill>
              </a:endParaRPr>
            </a:p>
          </p:txBody>
        </p:sp>
        <p:sp>
          <p:nvSpPr>
            <p:cNvPr id="12" name="Rectangle 5">
              <a:extLst>
                <a:ext uri="{FF2B5EF4-FFF2-40B4-BE49-F238E27FC236}">
                  <a16:creationId xmlns:a16="http://schemas.microsoft.com/office/drawing/2014/main" id="{3A8B9C78-078D-E145-B1B2-067B18432DA7}"/>
                </a:ext>
              </a:extLst>
            </p:cNvPr>
            <p:cNvSpPr/>
            <p:nvPr/>
          </p:nvSpPr>
          <p:spPr>
            <a:xfrm>
              <a:off x="4588723" y="2569240"/>
              <a:ext cx="4601170" cy="865254"/>
            </a:xfrm>
            <a:prstGeom prst="rect">
              <a:avLst/>
            </a:prstGeom>
          </p:spPr>
          <p:txBody>
            <a:bodyPr wrap="square">
              <a:spAutoFit/>
            </a:bodyPr>
            <a:lstStyle/>
            <a:p>
              <a:pPr marR="548640" algn="ctr">
                <a:lnSpc>
                  <a:spcPct val="110000"/>
                </a:lnSpc>
                <a:spcBef>
                  <a:spcPts val="1800"/>
                </a:spcBef>
                <a:spcAft>
                  <a:spcPts val="1800"/>
                </a:spcAft>
              </a:pPr>
              <a:endParaRPr lang="en-US" sz="4000" b="1" dirty="0">
                <a:latin typeface="Constantia" panose="02030602050306030303" pitchFamily="18" charset="0"/>
                <a:ea typeface="Noto Sans Avestan" panose="020B0502040504020204" pitchFamily="34" charset="0"/>
              </a:endParaRPr>
            </a:p>
          </p:txBody>
        </p:sp>
      </p:grpSp>
      <p:grpSp>
        <p:nvGrpSpPr>
          <p:cNvPr id="13" name="Grupo 12">
            <a:extLst>
              <a:ext uri="{FF2B5EF4-FFF2-40B4-BE49-F238E27FC236}">
                <a16:creationId xmlns:a16="http://schemas.microsoft.com/office/drawing/2014/main" id="{902E3ACC-CF3B-6A49-8674-271058C51793}"/>
              </a:ext>
            </a:extLst>
          </p:cNvPr>
          <p:cNvGrpSpPr/>
          <p:nvPr/>
        </p:nvGrpSpPr>
        <p:grpSpPr>
          <a:xfrm>
            <a:off x="574157" y="18167"/>
            <a:ext cx="10853002" cy="1112369"/>
            <a:chOff x="574157" y="217667"/>
            <a:chExt cx="10853002" cy="1112369"/>
          </a:xfrm>
        </p:grpSpPr>
        <p:pic>
          <p:nvPicPr>
            <p:cNvPr id="14" name="Picture 6" descr="A picture containing text, sign&#10;&#10;Description automatically generated">
              <a:extLst>
                <a:ext uri="{FF2B5EF4-FFF2-40B4-BE49-F238E27FC236}">
                  <a16:creationId xmlns:a16="http://schemas.microsoft.com/office/drawing/2014/main" id="{DCD877D0-0367-B64F-B7D7-A707D4F61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5" name="Group 8">
              <a:extLst>
                <a:ext uri="{FF2B5EF4-FFF2-40B4-BE49-F238E27FC236}">
                  <a16:creationId xmlns:a16="http://schemas.microsoft.com/office/drawing/2014/main" id="{802EF204-58EF-8D45-BAD0-6B826D80079E}"/>
                </a:ext>
              </a:extLst>
            </p:cNvPr>
            <p:cNvGrpSpPr/>
            <p:nvPr/>
          </p:nvGrpSpPr>
          <p:grpSpPr>
            <a:xfrm>
              <a:off x="9741404" y="217667"/>
              <a:ext cx="1685755" cy="1112369"/>
              <a:chOff x="908922" y="14286"/>
              <a:chExt cx="10371401" cy="6843714"/>
            </a:xfrm>
          </p:grpSpPr>
          <p:pic>
            <p:nvPicPr>
              <p:cNvPr id="16" name="Picture 7" descr="Logo&#10;&#10;Description automatically generated">
                <a:extLst>
                  <a:ext uri="{FF2B5EF4-FFF2-40B4-BE49-F238E27FC236}">
                    <a16:creationId xmlns:a16="http://schemas.microsoft.com/office/drawing/2014/main" id="{FF83FCC3-5342-6744-8635-5D6F642EB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7" name="Picture 2" descr="A picture containing shape&#10;&#10;Description automatically generated">
                <a:extLst>
                  <a:ext uri="{FF2B5EF4-FFF2-40B4-BE49-F238E27FC236}">
                    <a16:creationId xmlns:a16="http://schemas.microsoft.com/office/drawing/2014/main" id="{9ACD04E6-95C8-5D4B-BB92-C41081884E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21" name="Rectángulo 20"/>
          <p:cNvSpPr/>
          <p:nvPr/>
        </p:nvSpPr>
        <p:spPr>
          <a:xfrm>
            <a:off x="87891" y="1558488"/>
            <a:ext cx="6096000" cy="1870512"/>
          </a:xfrm>
          <a:prstGeom prst="rect">
            <a:avLst/>
          </a:prstGeom>
        </p:spPr>
        <p:txBody>
          <a:bodyPr>
            <a:spAutoFit/>
          </a:bodyPr>
          <a:lstStyle/>
          <a:p>
            <a:pPr algn="just">
              <a:lnSpc>
                <a:spcPct val="107000"/>
              </a:lnSpc>
              <a:spcAft>
                <a:spcPts val="800"/>
              </a:spcAft>
            </a:pPr>
            <a:r>
              <a:rPr lang="es-CL" dirty="0">
                <a:solidFill>
                  <a:srgbClr val="1C1C1C"/>
                </a:solidFill>
                <a:latin typeface="Calibri" panose="020F0502020204030204" pitchFamily="34" charset="0"/>
                <a:ea typeface="Calibri" panose="020F0502020204030204" pitchFamily="34" charset="0"/>
                <a:cs typeface="Calibri" panose="020F0502020204030204" pitchFamily="34" charset="0"/>
              </a:rPr>
              <a:t>“En esta época en la que el 36% de la población mundial vive en regiones donde el agua es un bien escaso, el tratamiento de las aguas residuales para su reutilización debe ser parte de la solución a los problemas de escasez y contaminación de las aguas”, afirmó Jennifer Sara, directora global de la Práctica Global de Agua del Banco Mundial.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4278441" y="461825"/>
            <a:ext cx="2480166" cy="369332"/>
          </a:xfrm>
          <a:prstGeom prst="rect">
            <a:avLst/>
          </a:prstGeom>
        </p:spPr>
        <p:txBody>
          <a:bodyPr wrap="none">
            <a:spAutoFit/>
          </a:bodyPr>
          <a:lstStyle/>
          <a:p>
            <a:pPr algn="ctr"/>
            <a:r>
              <a:rPr lang="es-ES" dirty="0"/>
              <a:t>¿qué pasa en el mundo?</a:t>
            </a:r>
            <a:endParaRPr lang="en-CL" dirty="0"/>
          </a:p>
        </p:txBody>
      </p:sp>
      <p:sp>
        <p:nvSpPr>
          <p:cNvPr id="20" name="Rectángulo 19">
            <a:extLst>
              <a:ext uri="{FF2B5EF4-FFF2-40B4-BE49-F238E27FC236}">
                <a16:creationId xmlns:a16="http://schemas.microsoft.com/office/drawing/2014/main" id="{3EBDB42A-89B3-1340-A3E3-C35C1FCD7310}"/>
              </a:ext>
            </a:extLst>
          </p:cNvPr>
          <p:cNvSpPr/>
          <p:nvPr/>
        </p:nvSpPr>
        <p:spPr>
          <a:xfrm>
            <a:off x="7504759" y="1415215"/>
            <a:ext cx="4632985" cy="4923592"/>
          </a:xfrm>
          <a:prstGeom prst="rect">
            <a:avLst/>
          </a:prstGeom>
        </p:spPr>
        <p:txBody>
          <a:bodyPr wrap="square">
            <a:spAutoFit/>
          </a:bodyPr>
          <a:lstStyle/>
          <a:p>
            <a:pPr algn="just">
              <a:lnSpc>
                <a:spcPct val="107000"/>
              </a:lnSpc>
              <a:spcAft>
                <a:spcPts val="800"/>
              </a:spcAft>
            </a:pPr>
            <a:r>
              <a:rPr lang="es-CL" dirty="0">
                <a:solidFill>
                  <a:srgbClr val="1C1C1C"/>
                </a:solidFill>
                <a:latin typeface="Calibri" panose="020F0502020204030204" pitchFamily="34" charset="0"/>
                <a:ea typeface="Calibri" panose="020F0502020204030204" pitchFamily="34" charset="0"/>
                <a:cs typeface="Calibri" panose="020F0502020204030204" pitchFamily="34" charset="0"/>
              </a:rPr>
              <a:t>La Agencia de Protección Ambiental de Estados Unidos (United States Environmental Protection Agency), reconoce diversas categorías respecto al reúso de aguas servidas domésticas que se desglosan en la reutilización urbana, agrícola, embalsamiento, ambiental, industrial, recarga de acuíferos y reúso potable.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L" dirty="0">
                <a:latin typeface="Calibri" panose="020F0502020204030204" pitchFamily="34" charset="0"/>
                <a:ea typeface="Calibri" panose="020F0502020204030204" pitchFamily="34" charset="0"/>
                <a:cs typeface="Calibri" panose="020F0502020204030204" pitchFamily="34" charset="0"/>
              </a:rPr>
              <a:t>En la misma línea es que el informe </a:t>
            </a:r>
            <a:r>
              <a:rPr lang="es-CL" i="1" dirty="0" err="1">
                <a:latin typeface="Calibri" panose="020F0502020204030204" pitchFamily="34" charset="0"/>
                <a:ea typeface="Calibri" panose="020F0502020204030204" pitchFamily="34" charset="0"/>
                <a:cs typeface="Calibri" panose="020F0502020204030204" pitchFamily="34" charset="0"/>
              </a:rPr>
              <a:t>Wastewater</a:t>
            </a:r>
            <a:r>
              <a:rPr lang="es-CL" i="1" dirty="0">
                <a:latin typeface="Calibri" panose="020F0502020204030204" pitchFamily="34" charset="0"/>
                <a:ea typeface="Calibri" panose="020F0502020204030204" pitchFamily="34" charset="0"/>
                <a:cs typeface="Calibri" panose="020F0502020204030204" pitchFamily="34" charset="0"/>
              </a:rPr>
              <a:t>: </a:t>
            </a:r>
            <a:r>
              <a:rPr lang="es-CL" i="1" dirty="0" err="1">
                <a:latin typeface="Calibri" panose="020F0502020204030204" pitchFamily="34" charset="0"/>
                <a:ea typeface="Calibri" panose="020F0502020204030204" pitchFamily="34" charset="0"/>
                <a:cs typeface="Calibri" panose="020F0502020204030204" pitchFamily="34" charset="0"/>
              </a:rPr>
              <a:t>From</a:t>
            </a:r>
            <a:r>
              <a:rPr lang="es-CL" i="1" dirty="0">
                <a:latin typeface="Calibri" panose="020F0502020204030204" pitchFamily="34" charset="0"/>
                <a:ea typeface="Calibri" panose="020F0502020204030204" pitchFamily="34" charset="0"/>
                <a:cs typeface="Calibri" panose="020F0502020204030204" pitchFamily="34" charset="0"/>
              </a:rPr>
              <a:t> </a:t>
            </a:r>
            <a:r>
              <a:rPr lang="es-CL" i="1" dirty="0" err="1">
                <a:latin typeface="Calibri" panose="020F0502020204030204" pitchFamily="34" charset="0"/>
                <a:ea typeface="Calibri" panose="020F0502020204030204" pitchFamily="34" charset="0"/>
                <a:cs typeface="Calibri" panose="020F0502020204030204" pitchFamily="34" charset="0"/>
              </a:rPr>
              <a:t>Waste</a:t>
            </a:r>
            <a:r>
              <a:rPr lang="es-CL" i="1" dirty="0">
                <a:latin typeface="Calibri" panose="020F0502020204030204" pitchFamily="34" charset="0"/>
                <a:ea typeface="Calibri" panose="020F0502020204030204" pitchFamily="34" charset="0"/>
                <a:cs typeface="Calibri" panose="020F0502020204030204" pitchFamily="34" charset="0"/>
              </a:rPr>
              <a:t> to </a:t>
            </a:r>
            <a:r>
              <a:rPr lang="es-CL" i="1" dirty="0" err="1">
                <a:latin typeface="Calibri" panose="020F0502020204030204" pitchFamily="34" charset="0"/>
                <a:ea typeface="Calibri" panose="020F0502020204030204" pitchFamily="34" charset="0"/>
                <a:cs typeface="Calibri" panose="020F0502020204030204" pitchFamily="34" charset="0"/>
              </a:rPr>
              <a:t>Resource</a:t>
            </a:r>
            <a:r>
              <a:rPr lang="es-CL" i="1" dirty="0">
                <a:latin typeface="Calibri" panose="020F0502020204030204" pitchFamily="34" charset="0"/>
                <a:ea typeface="Calibri" panose="020F0502020204030204" pitchFamily="34" charset="0"/>
                <a:cs typeface="Calibri" panose="020F0502020204030204" pitchFamily="34" charset="0"/>
              </a:rPr>
              <a:t> (Aguas residuales: De residuo a recurso)</a:t>
            </a:r>
            <a:r>
              <a:rPr lang="es-CL" dirty="0">
                <a:latin typeface="Calibri" panose="020F0502020204030204" pitchFamily="34" charset="0"/>
                <a:ea typeface="Calibri" panose="020F0502020204030204" pitchFamily="34" charset="0"/>
                <a:cs typeface="Calibri" panose="020F0502020204030204" pitchFamily="34" charset="0"/>
              </a:rPr>
              <a:t>, publicado por el Banco Mundial, indica que las aguas residuales son un recurso valioso, que las plantas de tratamiento pueden convertirse en plantas de recuperación de recursos y que es el momento de ver estas aguas como un elemento para lograr la economía circular.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ángulo 22">
            <a:extLst>
              <a:ext uri="{FF2B5EF4-FFF2-40B4-BE49-F238E27FC236}">
                <a16:creationId xmlns:a16="http://schemas.microsoft.com/office/drawing/2014/main" id="{BA8C703F-1B32-8A46-B88F-C75E290B2581}"/>
              </a:ext>
            </a:extLst>
          </p:cNvPr>
          <p:cNvSpPr/>
          <p:nvPr/>
        </p:nvSpPr>
        <p:spPr>
          <a:xfrm>
            <a:off x="239988" y="3803427"/>
            <a:ext cx="6218009" cy="2715359"/>
          </a:xfrm>
          <a:prstGeom prst="rect">
            <a:avLst/>
          </a:prstGeom>
        </p:spPr>
        <p:txBody>
          <a:bodyPr wrap="square">
            <a:spAutoFit/>
          </a:bodyPr>
          <a:lstStyle/>
          <a:p>
            <a:pPr algn="just">
              <a:lnSpc>
                <a:spcPct val="107000"/>
              </a:lnSpc>
              <a:spcAft>
                <a:spcPts val="800"/>
              </a:spcAft>
            </a:pPr>
            <a:r>
              <a:rPr lang="es-CL" sz="1600" dirty="0">
                <a:latin typeface="Calibri" panose="020F0502020204030204" pitchFamily="34" charset="0"/>
                <a:ea typeface="Calibri" panose="020F0502020204030204" pitchFamily="34" charset="0"/>
                <a:cs typeface="Calibri" panose="020F0502020204030204" pitchFamily="34" charset="0"/>
              </a:rPr>
              <a:t>La reutilización planificada de las aguas servidas tratadas es una realidad hoy en muchos países y zonas que han enfrentado escasez hídrica, transitoria o permanente, por condiciones climáticas y/o geográficas. Australia, Israel, Singapur, California, entre otros, la utilizan para recargar acuíferos, riego urbano y agrícola, procesos industriales y, algunos, para consumo humano. Australia, que enfrentó la sequía del milenio a comienzos de los 2000, instaló redes dobles de distribución de agua en sus nuevas viviendas, con agua potable para consumo humano y agua recuperada para el riego en los hogares. Singapur la recupera por completo y repotabiliza para consumo humano.</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729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756394D5-2A9E-9F48-A3AD-0082FD9370DA}"/>
              </a:ext>
            </a:extLst>
          </p:cNvPr>
          <p:cNvGrpSpPr/>
          <p:nvPr/>
        </p:nvGrpSpPr>
        <p:grpSpPr>
          <a:xfrm>
            <a:off x="3127168" y="293164"/>
            <a:ext cx="5781380" cy="720677"/>
            <a:chOff x="3876195" y="280635"/>
            <a:chExt cx="4436272" cy="539452"/>
          </a:xfrm>
        </p:grpSpPr>
        <p:sp>
          <p:nvSpPr>
            <p:cNvPr id="8" name="Rectangle 12">
              <a:extLst>
                <a:ext uri="{FF2B5EF4-FFF2-40B4-BE49-F238E27FC236}">
                  <a16:creationId xmlns:a16="http://schemas.microsoft.com/office/drawing/2014/main" id="{190BE055-19B4-5A49-911F-14D96FFDC817}"/>
                </a:ext>
              </a:extLst>
            </p:cNvPr>
            <p:cNvSpPr/>
            <p:nvPr/>
          </p:nvSpPr>
          <p:spPr>
            <a:xfrm>
              <a:off x="4201076" y="280635"/>
              <a:ext cx="3786511" cy="539452"/>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9" name="TextBox 13">
              <a:extLst>
                <a:ext uri="{FF2B5EF4-FFF2-40B4-BE49-F238E27FC236}">
                  <a16:creationId xmlns:a16="http://schemas.microsoft.com/office/drawing/2014/main" id="{A27DF37B-41B1-C04F-BC89-A57A05E2E4AE}"/>
                </a:ext>
              </a:extLst>
            </p:cNvPr>
            <p:cNvSpPr txBox="1"/>
            <p:nvPr/>
          </p:nvSpPr>
          <p:spPr>
            <a:xfrm>
              <a:off x="3876195" y="412132"/>
              <a:ext cx="4436272" cy="276458"/>
            </a:xfrm>
            <a:prstGeom prst="rect">
              <a:avLst/>
            </a:prstGeom>
            <a:noFill/>
          </p:spPr>
          <p:txBody>
            <a:bodyPr wrap="square" rtlCol="0">
              <a:spAutoFit/>
            </a:bodyPr>
            <a:lstStyle/>
            <a:p>
              <a:pPr algn="ctr"/>
              <a:r>
                <a:rPr lang="es-ES" dirty="0"/>
                <a:t>Economía Circular </a:t>
              </a:r>
              <a:endParaRPr lang="en-CL" dirty="0"/>
            </a:p>
          </p:txBody>
        </p:sp>
      </p:grpSp>
      <p:grpSp>
        <p:nvGrpSpPr>
          <p:cNvPr id="10" name="Grupo 6">
            <a:extLst>
              <a:ext uri="{FF2B5EF4-FFF2-40B4-BE49-F238E27FC236}">
                <a16:creationId xmlns:a16="http://schemas.microsoft.com/office/drawing/2014/main" id="{6BFA99C6-1670-744E-8194-50D3E07AC1B1}"/>
              </a:ext>
            </a:extLst>
          </p:cNvPr>
          <p:cNvGrpSpPr/>
          <p:nvPr/>
        </p:nvGrpSpPr>
        <p:grpSpPr>
          <a:xfrm>
            <a:off x="574157" y="18167"/>
            <a:ext cx="10853002" cy="1112369"/>
            <a:chOff x="574157" y="217667"/>
            <a:chExt cx="10853002" cy="1112369"/>
          </a:xfrm>
        </p:grpSpPr>
        <p:pic>
          <p:nvPicPr>
            <p:cNvPr id="11" name="Picture 6" descr="A picture containing text, sign&#10;&#10;Description automatically generated">
              <a:extLst>
                <a:ext uri="{FF2B5EF4-FFF2-40B4-BE49-F238E27FC236}">
                  <a16:creationId xmlns:a16="http://schemas.microsoft.com/office/drawing/2014/main" id="{F88C2BB3-8323-B543-9F03-934EF65E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2" name="Group 14">
              <a:extLst>
                <a:ext uri="{FF2B5EF4-FFF2-40B4-BE49-F238E27FC236}">
                  <a16:creationId xmlns:a16="http://schemas.microsoft.com/office/drawing/2014/main" id="{050F48D2-96C0-EE4C-A0AD-EFDF91F5AD7D}"/>
                </a:ext>
              </a:extLst>
            </p:cNvPr>
            <p:cNvGrpSpPr/>
            <p:nvPr/>
          </p:nvGrpSpPr>
          <p:grpSpPr>
            <a:xfrm>
              <a:off x="9741404" y="217667"/>
              <a:ext cx="1685755" cy="1112369"/>
              <a:chOff x="908922" y="14286"/>
              <a:chExt cx="10371401" cy="6843714"/>
            </a:xfrm>
          </p:grpSpPr>
          <p:pic>
            <p:nvPicPr>
              <p:cNvPr id="13" name="Picture 7" descr="Logo&#10;&#10;Description automatically generated">
                <a:extLst>
                  <a:ext uri="{FF2B5EF4-FFF2-40B4-BE49-F238E27FC236}">
                    <a16:creationId xmlns:a16="http://schemas.microsoft.com/office/drawing/2014/main" id="{C79BF65A-9BD2-2B4D-90D3-CE4DB4284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4" name="Picture 2" descr="A picture containing shape&#10;&#10;Description automatically generated">
                <a:extLst>
                  <a:ext uri="{FF2B5EF4-FFF2-40B4-BE49-F238E27FC236}">
                    <a16:creationId xmlns:a16="http://schemas.microsoft.com/office/drawing/2014/main" id="{548E527C-2FFA-5E45-A68D-1D334F462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15" name="TextBox 1">
            <a:extLst>
              <a:ext uri="{FF2B5EF4-FFF2-40B4-BE49-F238E27FC236}">
                <a16:creationId xmlns:a16="http://schemas.microsoft.com/office/drawing/2014/main" id="{3F601EB3-6921-084B-B2E7-E62D4ECE88B9}"/>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16" name="CuadroTexto 15"/>
          <p:cNvSpPr txBox="1"/>
          <p:nvPr/>
        </p:nvSpPr>
        <p:spPr>
          <a:xfrm>
            <a:off x="669048" y="1567955"/>
            <a:ext cx="3958390" cy="369332"/>
          </a:xfrm>
          <a:prstGeom prst="rect">
            <a:avLst/>
          </a:prstGeom>
          <a:noFill/>
        </p:spPr>
        <p:txBody>
          <a:bodyPr wrap="square" rtlCol="0">
            <a:spAutoFit/>
          </a:bodyPr>
          <a:lstStyle/>
          <a:p>
            <a:r>
              <a:rPr lang="es-ES" dirty="0"/>
              <a:t>Qué es la Economía Circular</a:t>
            </a:r>
            <a:endParaRPr lang="en-US" dirty="0"/>
          </a:p>
        </p:txBody>
      </p:sp>
      <p:pic>
        <p:nvPicPr>
          <p:cNvPr id="3" name="Imagen 2">
            <a:extLst>
              <a:ext uri="{FF2B5EF4-FFF2-40B4-BE49-F238E27FC236}">
                <a16:creationId xmlns:a16="http://schemas.microsoft.com/office/drawing/2014/main" id="{5B65AEE8-F238-014D-93B4-DB584EC3CF91}"/>
              </a:ext>
            </a:extLst>
          </p:cNvPr>
          <p:cNvPicPr>
            <a:picLocks noChangeAspect="1"/>
          </p:cNvPicPr>
          <p:nvPr/>
        </p:nvPicPr>
        <p:blipFill>
          <a:blip r:embed="rId5"/>
          <a:stretch>
            <a:fillRect/>
          </a:stretch>
        </p:blipFill>
        <p:spPr>
          <a:xfrm>
            <a:off x="0" y="2112960"/>
            <a:ext cx="3958390" cy="3126728"/>
          </a:xfrm>
          <a:prstGeom prst="rect">
            <a:avLst/>
          </a:prstGeom>
        </p:spPr>
      </p:pic>
      <p:sp>
        <p:nvSpPr>
          <p:cNvPr id="4" name="Rectángulo 3">
            <a:extLst>
              <a:ext uri="{FF2B5EF4-FFF2-40B4-BE49-F238E27FC236}">
                <a16:creationId xmlns:a16="http://schemas.microsoft.com/office/drawing/2014/main" id="{82749FD2-0C79-3C4F-9EDB-40463BD4AFBA}"/>
              </a:ext>
            </a:extLst>
          </p:cNvPr>
          <p:cNvSpPr/>
          <p:nvPr/>
        </p:nvSpPr>
        <p:spPr>
          <a:xfrm>
            <a:off x="4712218" y="1732835"/>
            <a:ext cx="6096000" cy="3416320"/>
          </a:xfrm>
          <a:prstGeom prst="rect">
            <a:avLst/>
          </a:prstGeom>
        </p:spPr>
        <p:txBody>
          <a:bodyPr>
            <a:spAutoFit/>
          </a:bodyPr>
          <a:lstStyle/>
          <a:p>
            <a:pPr algn="just"/>
            <a:r>
              <a:rPr lang="es-CL" dirty="0">
                <a:solidFill>
                  <a:srgbClr val="757575"/>
                </a:solidFill>
                <a:latin typeface="Roboto-Regular"/>
              </a:rPr>
              <a:t>Es un modelo de producción y consumo que garantiza un crecimiento sostenible que promueve la </a:t>
            </a:r>
            <a:r>
              <a:rPr lang="es-CL" dirty="0">
                <a:solidFill>
                  <a:srgbClr val="757575"/>
                </a:solidFill>
                <a:latin typeface="Roboto-Medium"/>
              </a:rPr>
              <a:t>optimización de recursos, la reducción en el consumo de materias primas y el aprovechamiento de los residuos</a:t>
            </a:r>
            <a:r>
              <a:rPr lang="es-CL" dirty="0">
                <a:solidFill>
                  <a:srgbClr val="757575"/>
                </a:solidFill>
                <a:latin typeface="Roboto-Regular"/>
              </a:rPr>
              <a:t>, reciclándolos o dándoles una nueva vida para convertirlos en nuevos productos</a:t>
            </a:r>
          </a:p>
          <a:p>
            <a:pPr algn="just"/>
            <a:endParaRPr lang="es-CL" dirty="0">
              <a:solidFill>
                <a:srgbClr val="757575"/>
              </a:solidFill>
              <a:latin typeface="Roboto-Regular"/>
            </a:endParaRPr>
          </a:p>
          <a:p>
            <a:pPr algn="just"/>
            <a:r>
              <a:rPr lang="es-CL" dirty="0">
                <a:solidFill>
                  <a:srgbClr val="757575"/>
                </a:solidFill>
                <a:latin typeface="Roboto-Regular"/>
              </a:rPr>
              <a:t>Beneficios</a:t>
            </a:r>
          </a:p>
          <a:p>
            <a:pPr marL="285750" indent="-285750" algn="just">
              <a:buFont typeface="Arial" panose="020B0604020202020204" pitchFamily="34" charset="0"/>
              <a:buChar char="•"/>
            </a:pPr>
            <a:r>
              <a:rPr lang="es-CL" dirty="0">
                <a:solidFill>
                  <a:srgbClr val="757575"/>
                </a:solidFill>
                <a:latin typeface="Roboto-Regular"/>
              </a:rPr>
              <a:t>Protege el medio ambiente</a:t>
            </a:r>
          </a:p>
          <a:p>
            <a:pPr marL="285750" indent="-285750" algn="just">
              <a:buFont typeface="Arial" panose="020B0604020202020204" pitchFamily="34" charset="0"/>
              <a:buChar char="•"/>
            </a:pPr>
            <a:r>
              <a:rPr lang="es-CL" dirty="0">
                <a:solidFill>
                  <a:srgbClr val="757575"/>
                </a:solidFill>
                <a:latin typeface="Roboto-Regular"/>
              </a:rPr>
              <a:t>Beneficia la economía local</a:t>
            </a:r>
          </a:p>
          <a:p>
            <a:pPr marL="285750" indent="-285750" algn="just">
              <a:buFont typeface="Arial" panose="020B0604020202020204" pitchFamily="34" charset="0"/>
              <a:buChar char="•"/>
            </a:pPr>
            <a:r>
              <a:rPr lang="es-CL" dirty="0">
                <a:solidFill>
                  <a:srgbClr val="757575"/>
                </a:solidFill>
                <a:latin typeface="Roboto-Regular"/>
              </a:rPr>
              <a:t>Fomenta el empleo</a:t>
            </a:r>
          </a:p>
          <a:p>
            <a:pPr marL="285750" indent="-285750" algn="just">
              <a:buFont typeface="Arial" panose="020B0604020202020204" pitchFamily="34" charset="0"/>
              <a:buChar char="•"/>
            </a:pPr>
            <a:r>
              <a:rPr lang="es-CL" dirty="0">
                <a:solidFill>
                  <a:srgbClr val="757575"/>
                </a:solidFill>
                <a:latin typeface="Roboto-Regular"/>
              </a:rPr>
              <a:t>Favorece la independencia de recursos</a:t>
            </a:r>
            <a:endParaRPr lang="es-CL" dirty="0"/>
          </a:p>
        </p:txBody>
      </p:sp>
    </p:spTree>
    <p:extLst>
      <p:ext uri="{BB962C8B-B14F-4D97-AF65-F5344CB8AC3E}">
        <p14:creationId xmlns:p14="http://schemas.microsoft.com/office/powerpoint/2010/main" val="870443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CB17D669-8C35-A842-9C95-8CAC8D2DCA73}"/>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grpSp>
        <p:nvGrpSpPr>
          <p:cNvPr id="10" name="Group 10">
            <a:extLst>
              <a:ext uri="{FF2B5EF4-FFF2-40B4-BE49-F238E27FC236}">
                <a16:creationId xmlns:a16="http://schemas.microsoft.com/office/drawing/2014/main" id="{B5DD1C5A-9463-C24B-8A3E-BC6777E6204A}"/>
              </a:ext>
            </a:extLst>
          </p:cNvPr>
          <p:cNvGrpSpPr/>
          <p:nvPr/>
        </p:nvGrpSpPr>
        <p:grpSpPr>
          <a:xfrm>
            <a:off x="3683216" y="339215"/>
            <a:ext cx="4669284" cy="735586"/>
            <a:chOff x="4275559" y="2569240"/>
            <a:chExt cx="4914334" cy="827183"/>
          </a:xfrm>
        </p:grpSpPr>
        <p:sp>
          <p:nvSpPr>
            <p:cNvPr id="11" name="Rectangle 12">
              <a:extLst>
                <a:ext uri="{FF2B5EF4-FFF2-40B4-BE49-F238E27FC236}">
                  <a16:creationId xmlns:a16="http://schemas.microsoft.com/office/drawing/2014/main" id="{83A647C6-9335-6F4E-9F68-56F35D545BD2}"/>
                </a:ext>
              </a:extLst>
            </p:cNvPr>
            <p:cNvSpPr/>
            <p:nvPr/>
          </p:nvSpPr>
          <p:spPr>
            <a:xfrm>
              <a:off x="4275559" y="2569240"/>
              <a:ext cx="4601170" cy="827183"/>
            </a:xfrm>
            <a:prstGeom prst="rect">
              <a:avLst/>
            </a:prstGeom>
            <a:solidFill>
              <a:srgbClr val="2647B6">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12" name="Rectangle 5">
              <a:extLst>
                <a:ext uri="{FF2B5EF4-FFF2-40B4-BE49-F238E27FC236}">
                  <a16:creationId xmlns:a16="http://schemas.microsoft.com/office/drawing/2014/main" id="{3A8B9C78-078D-E145-B1B2-067B18432DA7}"/>
                </a:ext>
              </a:extLst>
            </p:cNvPr>
            <p:cNvSpPr/>
            <p:nvPr/>
          </p:nvSpPr>
          <p:spPr>
            <a:xfrm>
              <a:off x="4588723" y="2569240"/>
              <a:ext cx="4601170" cy="827183"/>
            </a:xfrm>
            <a:prstGeom prst="rect">
              <a:avLst/>
            </a:prstGeom>
          </p:spPr>
          <p:txBody>
            <a:bodyPr wrap="square">
              <a:spAutoFit/>
            </a:bodyPr>
            <a:lstStyle/>
            <a:p>
              <a:pPr marR="548640" algn="ctr">
                <a:lnSpc>
                  <a:spcPct val="110000"/>
                </a:lnSpc>
                <a:spcBef>
                  <a:spcPts val="1800"/>
                </a:spcBef>
                <a:spcAft>
                  <a:spcPts val="1800"/>
                </a:spcAft>
              </a:pPr>
              <a:endParaRPr lang="en-US" sz="4000" b="1" dirty="0">
                <a:solidFill>
                  <a:schemeClr val="bg1"/>
                </a:solidFill>
                <a:latin typeface="Constantia" panose="02030602050306030303" pitchFamily="18" charset="0"/>
                <a:ea typeface="Noto Sans Avestan" panose="020B0502040504020204" pitchFamily="34" charset="0"/>
              </a:endParaRPr>
            </a:p>
          </p:txBody>
        </p:sp>
      </p:grpSp>
      <p:grpSp>
        <p:nvGrpSpPr>
          <p:cNvPr id="13" name="Grupo 12">
            <a:extLst>
              <a:ext uri="{FF2B5EF4-FFF2-40B4-BE49-F238E27FC236}">
                <a16:creationId xmlns:a16="http://schemas.microsoft.com/office/drawing/2014/main" id="{902E3ACC-CF3B-6A49-8674-271058C51793}"/>
              </a:ext>
            </a:extLst>
          </p:cNvPr>
          <p:cNvGrpSpPr/>
          <p:nvPr/>
        </p:nvGrpSpPr>
        <p:grpSpPr>
          <a:xfrm>
            <a:off x="574157" y="18167"/>
            <a:ext cx="10853002" cy="1112369"/>
            <a:chOff x="574157" y="217667"/>
            <a:chExt cx="10853002" cy="1112369"/>
          </a:xfrm>
        </p:grpSpPr>
        <p:pic>
          <p:nvPicPr>
            <p:cNvPr id="14" name="Picture 6" descr="A picture containing text, sign&#10;&#10;Description automatically generated">
              <a:extLst>
                <a:ext uri="{FF2B5EF4-FFF2-40B4-BE49-F238E27FC236}">
                  <a16:creationId xmlns:a16="http://schemas.microsoft.com/office/drawing/2014/main" id="{DCD877D0-0367-B64F-B7D7-A707D4F61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5" name="Group 8">
              <a:extLst>
                <a:ext uri="{FF2B5EF4-FFF2-40B4-BE49-F238E27FC236}">
                  <a16:creationId xmlns:a16="http://schemas.microsoft.com/office/drawing/2014/main" id="{802EF204-58EF-8D45-BAD0-6B826D80079E}"/>
                </a:ext>
              </a:extLst>
            </p:cNvPr>
            <p:cNvGrpSpPr/>
            <p:nvPr/>
          </p:nvGrpSpPr>
          <p:grpSpPr>
            <a:xfrm>
              <a:off x="9741404" y="217667"/>
              <a:ext cx="1685755" cy="1112369"/>
              <a:chOff x="908922" y="14286"/>
              <a:chExt cx="10371401" cy="6843714"/>
            </a:xfrm>
          </p:grpSpPr>
          <p:pic>
            <p:nvPicPr>
              <p:cNvPr id="16" name="Picture 7" descr="Logo&#10;&#10;Description automatically generated">
                <a:extLst>
                  <a:ext uri="{FF2B5EF4-FFF2-40B4-BE49-F238E27FC236}">
                    <a16:creationId xmlns:a16="http://schemas.microsoft.com/office/drawing/2014/main" id="{FF83FCC3-5342-6744-8635-5D6F642EB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7" name="Picture 2" descr="A picture containing shape&#10;&#10;Description automatically generated">
                <a:extLst>
                  <a:ext uri="{FF2B5EF4-FFF2-40B4-BE49-F238E27FC236}">
                    <a16:creationId xmlns:a16="http://schemas.microsoft.com/office/drawing/2014/main" id="{9ACD04E6-95C8-5D4B-BB92-C41081884E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2" name="Rectángulo 1"/>
          <p:cNvSpPr/>
          <p:nvPr/>
        </p:nvSpPr>
        <p:spPr>
          <a:xfrm>
            <a:off x="3980764" y="534973"/>
            <a:ext cx="5760640" cy="344069"/>
          </a:xfrm>
          <a:prstGeom prst="rect">
            <a:avLst/>
          </a:prstGeom>
        </p:spPr>
        <p:txBody>
          <a:bodyPr wrap="square">
            <a:spAutoFit/>
          </a:bodyPr>
          <a:lstStyle/>
          <a:p>
            <a:pPr lvl="0" algn="just">
              <a:lnSpc>
                <a:spcPct val="107000"/>
              </a:lnSpc>
              <a:spcAft>
                <a:spcPts val="800"/>
              </a:spcAft>
            </a:pPr>
            <a:r>
              <a:rPr lang="es-ES" sz="1600" dirty="0">
                <a:latin typeface="Calibri" panose="020F0502020204030204" pitchFamily="34" charset="0"/>
                <a:ea typeface="Calibri" panose="020F0502020204030204" pitchFamily="34" charset="0"/>
                <a:cs typeface="Times New Roman" panose="02020603050405020304" pitchFamily="18" charset="0"/>
              </a:rPr>
              <a:t>Economía Circular en el ciclo del agua</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Imagen 1" descr="Diagrama&#10;&#10;Descripción generada automáticamente con confianza media"/>
          <p:cNvPicPr>
            <a:picLocks noChangeAspect="1" noChangeArrowheads="1"/>
          </p:cNvPicPr>
          <p:nvPr/>
        </p:nvPicPr>
        <p:blipFill>
          <a:blip r:embed="rId5">
            <a:extLst>
              <a:ext uri="{28A0092B-C50C-407E-A947-70E740481C1C}">
                <a14:useLocalDpi xmlns:a14="http://schemas.microsoft.com/office/drawing/2010/main" val="0"/>
              </a:ext>
            </a:extLst>
          </a:blip>
          <a:srcRect l="20290" t="13943" r="23599" b="25084"/>
          <a:stretch>
            <a:fillRect/>
          </a:stretch>
        </p:blipFill>
        <p:spPr bwMode="auto">
          <a:xfrm>
            <a:off x="701042" y="1591607"/>
            <a:ext cx="561975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D8645FE5-E485-514A-992A-70C251AE07A1}"/>
              </a:ext>
            </a:extLst>
          </p:cNvPr>
          <p:cNvSpPr/>
          <p:nvPr/>
        </p:nvSpPr>
        <p:spPr>
          <a:xfrm>
            <a:off x="6861084" y="1537493"/>
            <a:ext cx="4629874" cy="4801314"/>
          </a:xfrm>
          <a:prstGeom prst="rect">
            <a:avLst/>
          </a:prstGeom>
        </p:spPr>
        <p:txBody>
          <a:bodyPr wrap="square">
            <a:spAutoFit/>
          </a:bodyPr>
          <a:lstStyle/>
          <a:p>
            <a:pPr algn="just"/>
            <a:r>
              <a:rPr lang="es-CL" dirty="0"/>
              <a:t>La industria sanitaria en Chile alcanzó el tratamiento de 100% de las aguas residuales de las ciudades lo que abrió la oportunidad de transformar la totalidad de sus desechos en recursos</a:t>
            </a:r>
          </a:p>
          <a:p>
            <a:pPr algn="just"/>
            <a:endParaRPr lang="es-CL" dirty="0"/>
          </a:p>
          <a:p>
            <a:pPr algn="just"/>
            <a:r>
              <a:rPr lang="es-CL" dirty="0"/>
              <a:t>Las plantas de tratamiento de aguas servidas han suscritos principios de la economía circular, convirtiéndolas en un importante centro productor de recursos que no generan residuos ni impactan al medio ambiente y que, además, permiten su autoabastecimiento en materia energética.</a:t>
            </a:r>
          </a:p>
          <a:p>
            <a:pPr algn="just"/>
            <a:endParaRPr lang="es-CL" dirty="0"/>
          </a:p>
          <a:p>
            <a:pPr algn="just"/>
            <a:r>
              <a:rPr lang="es-CL" dirty="0"/>
              <a:t>El año 2018, la biofactoría Gran Santiago de la Farfana fue premiada por la ONU en la COP 24 por favorecer la salud planetaria</a:t>
            </a:r>
          </a:p>
        </p:txBody>
      </p:sp>
      <p:sp>
        <p:nvSpPr>
          <p:cNvPr id="18" name="Rectángulo 17">
            <a:extLst>
              <a:ext uri="{FF2B5EF4-FFF2-40B4-BE49-F238E27FC236}">
                <a16:creationId xmlns:a16="http://schemas.microsoft.com/office/drawing/2014/main" id="{DD539943-0C4F-B647-ACBD-F5879AEFEF2D}"/>
              </a:ext>
            </a:extLst>
          </p:cNvPr>
          <p:cNvSpPr/>
          <p:nvPr/>
        </p:nvSpPr>
        <p:spPr>
          <a:xfrm>
            <a:off x="200558" y="5372700"/>
            <a:ext cx="6620718" cy="1477328"/>
          </a:xfrm>
          <a:prstGeom prst="rect">
            <a:avLst/>
          </a:prstGeom>
        </p:spPr>
        <p:txBody>
          <a:bodyPr wrap="square">
            <a:spAutoFit/>
          </a:bodyPr>
          <a:lstStyle/>
          <a:p>
            <a:r>
              <a:rPr lang="es-CL" dirty="0"/>
              <a:t>Agua limpia para riego u otros usos</a:t>
            </a:r>
          </a:p>
          <a:p>
            <a:r>
              <a:rPr lang="es-CL" dirty="0"/>
              <a:t>biosólidos para la agricultura o para regenerar suelos degradados</a:t>
            </a:r>
          </a:p>
          <a:p>
            <a:r>
              <a:rPr lang="es-CL" dirty="0"/>
              <a:t>gas natural para el uso residencial en la ciudad, y para producir energía eléctrica y térmica.</a:t>
            </a:r>
          </a:p>
          <a:p>
            <a:endParaRPr lang="es-CL" dirty="0"/>
          </a:p>
        </p:txBody>
      </p:sp>
    </p:spTree>
    <p:extLst>
      <p:ext uri="{BB962C8B-B14F-4D97-AF65-F5344CB8AC3E}">
        <p14:creationId xmlns:p14="http://schemas.microsoft.com/office/powerpoint/2010/main" val="10435157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CB17D669-8C35-A842-9C95-8CAC8D2DCA73}"/>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grpSp>
        <p:nvGrpSpPr>
          <p:cNvPr id="10" name="Group 10">
            <a:extLst>
              <a:ext uri="{FF2B5EF4-FFF2-40B4-BE49-F238E27FC236}">
                <a16:creationId xmlns:a16="http://schemas.microsoft.com/office/drawing/2014/main" id="{B5DD1C5A-9463-C24B-8A3E-BC6777E6204A}"/>
              </a:ext>
            </a:extLst>
          </p:cNvPr>
          <p:cNvGrpSpPr/>
          <p:nvPr/>
        </p:nvGrpSpPr>
        <p:grpSpPr>
          <a:xfrm>
            <a:off x="3683216" y="339215"/>
            <a:ext cx="4669284" cy="735586"/>
            <a:chOff x="4275559" y="2569240"/>
            <a:chExt cx="4914334" cy="827183"/>
          </a:xfrm>
        </p:grpSpPr>
        <p:sp>
          <p:nvSpPr>
            <p:cNvPr id="11" name="Rectangle 12">
              <a:extLst>
                <a:ext uri="{FF2B5EF4-FFF2-40B4-BE49-F238E27FC236}">
                  <a16:creationId xmlns:a16="http://schemas.microsoft.com/office/drawing/2014/main" id="{83A647C6-9335-6F4E-9F68-56F35D545BD2}"/>
                </a:ext>
              </a:extLst>
            </p:cNvPr>
            <p:cNvSpPr/>
            <p:nvPr/>
          </p:nvSpPr>
          <p:spPr>
            <a:xfrm>
              <a:off x="4275559" y="2569240"/>
              <a:ext cx="4601170" cy="827183"/>
            </a:xfrm>
            <a:prstGeom prst="rect">
              <a:avLst/>
            </a:prstGeom>
            <a:solidFill>
              <a:srgbClr val="2647B6">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12" name="Rectangle 5">
              <a:extLst>
                <a:ext uri="{FF2B5EF4-FFF2-40B4-BE49-F238E27FC236}">
                  <a16:creationId xmlns:a16="http://schemas.microsoft.com/office/drawing/2014/main" id="{3A8B9C78-078D-E145-B1B2-067B18432DA7}"/>
                </a:ext>
              </a:extLst>
            </p:cNvPr>
            <p:cNvSpPr/>
            <p:nvPr/>
          </p:nvSpPr>
          <p:spPr>
            <a:xfrm>
              <a:off x="4588723" y="2569240"/>
              <a:ext cx="4601170" cy="827183"/>
            </a:xfrm>
            <a:prstGeom prst="rect">
              <a:avLst/>
            </a:prstGeom>
          </p:spPr>
          <p:txBody>
            <a:bodyPr wrap="square">
              <a:spAutoFit/>
            </a:bodyPr>
            <a:lstStyle/>
            <a:p>
              <a:pPr marR="548640" algn="ctr">
                <a:lnSpc>
                  <a:spcPct val="110000"/>
                </a:lnSpc>
                <a:spcBef>
                  <a:spcPts val="1800"/>
                </a:spcBef>
                <a:spcAft>
                  <a:spcPts val="1800"/>
                </a:spcAft>
              </a:pPr>
              <a:endParaRPr lang="en-US" sz="4000" b="1" dirty="0">
                <a:solidFill>
                  <a:schemeClr val="bg1"/>
                </a:solidFill>
                <a:latin typeface="Constantia" panose="02030602050306030303" pitchFamily="18" charset="0"/>
                <a:ea typeface="Noto Sans Avestan" panose="020B0502040504020204" pitchFamily="34" charset="0"/>
              </a:endParaRPr>
            </a:p>
          </p:txBody>
        </p:sp>
      </p:grpSp>
      <p:grpSp>
        <p:nvGrpSpPr>
          <p:cNvPr id="13" name="Grupo 12">
            <a:extLst>
              <a:ext uri="{FF2B5EF4-FFF2-40B4-BE49-F238E27FC236}">
                <a16:creationId xmlns:a16="http://schemas.microsoft.com/office/drawing/2014/main" id="{902E3ACC-CF3B-6A49-8674-271058C51793}"/>
              </a:ext>
            </a:extLst>
          </p:cNvPr>
          <p:cNvGrpSpPr/>
          <p:nvPr/>
        </p:nvGrpSpPr>
        <p:grpSpPr>
          <a:xfrm>
            <a:off x="574157" y="18167"/>
            <a:ext cx="10853002" cy="1112369"/>
            <a:chOff x="574157" y="217667"/>
            <a:chExt cx="10853002" cy="1112369"/>
          </a:xfrm>
        </p:grpSpPr>
        <p:pic>
          <p:nvPicPr>
            <p:cNvPr id="14" name="Picture 6" descr="A picture containing text, sign&#10;&#10;Description automatically generated">
              <a:extLst>
                <a:ext uri="{FF2B5EF4-FFF2-40B4-BE49-F238E27FC236}">
                  <a16:creationId xmlns:a16="http://schemas.microsoft.com/office/drawing/2014/main" id="{DCD877D0-0367-B64F-B7D7-A707D4F61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5" name="Group 8">
              <a:extLst>
                <a:ext uri="{FF2B5EF4-FFF2-40B4-BE49-F238E27FC236}">
                  <a16:creationId xmlns:a16="http://schemas.microsoft.com/office/drawing/2014/main" id="{802EF204-58EF-8D45-BAD0-6B826D80079E}"/>
                </a:ext>
              </a:extLst>
            </p:cNvPr>
            <p:cNvGrpSpPr/>
            <p:nvPr/>
          </p:nvGrpSpPr>
          <p:grpSpPr>
            <a:xfrm>
              <a:off x="9741404" y="217667"/>
              <a:ext cx="1685755" cy="1112369"/>
              <a:chOff x="908922" y="14286"/>
              <a:chExt cx="10371401" cy="6843714"/>
            </a:xfrm>
          </p:grpSpPr>
          <p:pic>
            <p:nvPicPr>
              <p:cNvPr id="16" name="Picture 7" descr="Logo&#10;&#10;Description automatically generated">
                <a:extLst>
                  <a:ext uri="{FF2B5EF4-FFF2-40B4-BE49-F238E27FC236}">
                    <a16:creationId xmlns:a16="http://schemas.microsoft.com/office/drawing/2014/main" id="{FF83FCC3-5342-6744-8635-5D6F642EB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7" name="Picture 2" descr="A picture containing shape&#10;&#10;Description automatically generated">
                <a:extLst>
                  <a:ext uri="{FF2B5EF4-FFF2-40B4-BE49-F238E27FC236}">
                    <a16:creationId xmlns:a16="http://schemas.microsoft.com/office/drawing/2014/main" id="{9ACD04E6-95C8-5D4B-BB92-C41081884E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2" name="Rectángulo 1"/>
          <p:cNvSpPr/>
          <p:nvPr/>
        </p:nvSpPr>
        <p:spPr>
          <a:xfrm>
            <a:off x="3980764" y="534973"/>
            <a:ext cx="5760640" cy="344133"/>
          </a:xfrm>
          <a:prstGeom prst="rect">
            <a:avLst/>
          </a:prstGeom>
        </p:spPr>
        <p:txBody>
          <a:bodyPr wrap="square">
            <a:spAutoFit/>
          </a:bodyPr>
          <a:lstStyle/>
          <a:p>
            <a:pPr lvl="0" algn="just">
              <a:lnSpc>
                <a:spcPct val="107000"/>
              </a:lnSpc>
              <a:spcAft>
                <a:spcPts val="800"/>
              </a:spcAft>
            </a:pPr>
            <a:r>
              <a:rPr lang="es-CL" sz="1600" dirty="0">
                <a:latin typeface="Calibri" panose="020F0502020204030204" pitchFamily="34" charset="0"/>
                <a:ea typeface="Calibri" panose="020F0502020204030204" pitchFamily="34" charset="0"/>
                <a:cs typeface="Calibri" panose="020F0502020204030204" pitchFamily="34" charset="0"/>
              </a:rPr>
              <a:t>El reúso de las aguas servidas tratadas</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ángulo 17">
            <a:extLst>
              <a:ext uri="{FF2B5EF4-FFF2-40B4-BE49-F238E27FC236}">
                <a16:creationId xmlns:a16="http://schemas.microsoft.com/office/drawing/2014/main" id="{D617FF00-F079-D447-9916-8216977704E3}"/>
              </a:ext>
            </a:extLst>
          </p:cNvPr>
          <p:cNvSpPr/>
          <p:nvPr/>
        </p:nvSpPr>
        <p:spPr>
          <a:xfrm>
            <a:off x="574156" y="1713329"/>
            <a:ext cx="9167247" cy="4342279"/>
          </a:xfrm>
          <a:prstGeom prst="rect">
            <a:avLst/>
          </a:prstGeom>
        </p:spPr>
        <p:txBody>
          <a:bodyPr wrap="square">
            <a:spAutoFit/>
          </a:bodyPr>
          <a:lstStyle/>
          <a:p>
            <a:pPr algn="just">
              <a:lnSpc>
                <a:spcPct val="107000"/>
              </a:lnSpc>
              <a:spcAft>
                <a:spcPts val="800"/>
              </a:spcAft>
            </a:pPr>
            <a:r>
              <a:rPr lang="es-CL" dirty="0">
                <a:solidFill>
                  <a:srgbClr val="1C1C1C"/>
                </a:solidFill>
                <a:latin typeface="Open Sans"/>
              </a:rPr>
              <a:t>En el escenario de sequía extrema que acumula más de 13 años, la economía circular en el ciclo del agua y el rol de la industria sanitaria y sus plantas de tratamiento de aguas servidas cobran aún más relevancia. </a:t>
            </a:r>
          </a:p>
          <a:p>
            <a:pPr algn="just">
              <a:lnSpc>
                <a:spcPct val="107000"/>
              </a:lnSpc>
              <a:spcAft>
                <a:spcPts val="800"/>
              </a:spcAft>
            </a:pPr>
            <a:r>
              <a:rPr lang="es-CL" dirty="0">
                <a:latin typeface="Calibri" panose="020F0502020204030204" pitchFamily="34" charset="0"/>
                <a:ea typeface="Calibri" panose="020F0502020204030204" pitchFamily="34" charset="0"/>
                <a:cs typeface="Calibri" panose="020F0502020204030204" pitchFamily="34" charset="0"/>
              </a:rPr>
              <a:t>El reúso de las aguas servidas tratadas se vislumbra como una alternativa para enfrentar la menor disponibilidad de agua en Chile. </a:t>
            </a:r>
            <a:r>
              <a:rPr lang="es-CL" dirty="0">
                <a:solidFill>
                  <a:srgbClr val="1C1C1C"/>
                </a:solidFill>
                <a:latin typeface="Open Sans"/>
              </a:rPr>
              <a:t>Apostar por ellas permitirá enfrentar en mejores condiciones la escasez hídrica.</a:t>
            </a:r>
            <a:endParaRPr lang="es-CL" dirty="0"/>
          </a:p>
          <a:p>
            <a:pPr algn="just">
              <a:lnSpc>
                <a:spcPct val="107000"/>
              </a:lnSpc>
              <a:spcAft>
                <a:spcPts val="800"/>
              </a:spcAft>
            </a:pPr>
            <a:r>
              <a:rPr lang="es-CL" dirty="0">
                <a:latin typeface="Calibri" panose="020F0502020204030204" pitchFamily="34" charset="0"/>
                <a:ea typeface="Calibri" panose="020F0502020204030204" pitchFamily="34" charset="0"/>
                <a:cs typeface="Calibri" panose="020F0502020204030204" pitchFamily="34" charset="0"/>
              </a:rPr>
              <a:t>Este tipo de aguas, con los tratamientos adecuados, permite que se conviertan en una nueva fuente de agua que se puede destinar a diferentes usos</a:t>
            </a:r>
            <a:r>
              <a:rPr lang="es-CL" dirty="0"/>
              <a:t> como riego tecnificado en la agricultura, riego de parques, plazas y jardines, recarga de acuíferos, swap de agua con otros usuarios de la cuenca y hasta su repotabilización.</a:t>
            </a:r>
            <a:endParaRPr lang="es-CL"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es-CL"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s-CL" dirty="0">
                <a:latin typeface="Calibri" panose="020F0502020204030204" pitchFamily="34" charset="0"/>
                <a:ea typeface="Calibri" panose="020F0502020204030204" pitchFamily="34" charset="0"/>
                <a:cs typeface="Calibri" panose="020F0502020204030204" pitchFamily="34" charset="0"/>
              </a:rPr>
              <a:t> ( </a:t>
            </a:r>
            <a:r>
              <a:rPr lang="es-CL" dirty="0">
                <a:solidFill>
                  <a:srgbClr val="FF0000"/>
                </a:solidFill>
                <a:latin typeface="Calibri" panose="020F0502020204030204" pitchFamily="34" charset="0"/>
                <a:ea typeface="Calibri" panose="020F0502020204030204" pitchFamily="34" charset="0"/>
                <a:cs typeface="Calibri" panose="020F0502020204030204" pitchFamily="34" charset="0"/>
              </a:rPr>
              <a:t>poner fotos, riego de parques,  usos industriales, recarga de acuíferos, swap de agua con otros usuarios, repotablización) </a:t>
            </a:r>
            <a:endPar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478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CB17D669-8C35-A842-9C95-8CAC8D2DCA73}"/>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grpSp>
        <p:nvGrpSpPr>
          <p:cNvPr id="10" name="Group 10">
            <a:extLst>
              <a:ext uri="{FF2B5EF4-FFF2-40B4-BE49-F238E27FC236}">
                <a16:creationId xmlns:a16="http://schemas.microsoft.com/office/drawing/2014/main" id="{B5DD1C5A-9463-C24B-8A3E-BC6777E6204A}"/>
              </a:ext>
            </a:extLst>
          </p:cNvPr>
          <p:cNvGrpSpPr/>
          <p:nvPr/>
        </p:nvGrpSpPr>
        <p:grpSpPr>
          <a:xfrm>
            <a:off x="3683216" y="339214"/>
            <a:ext cx="4669284" cy="769441"/>
            <a:chOff x="4275559" y="2569240"/>
            <a:chExt cx="4914334" cy="865254"/>
          </a:xfrm>
        </p:grpSpPr>
        <p:sp>
          <p:nvSpPr>
            <p:cNvPr id="11" name="Rectangle 12">
              <a:extLst>
                <a:ext uri="{FF2B5EF4-FFF2-40B4-BE49-F238E27FC236}">
                  <a16:creationId xmlns:a16="http://schemas.microsoft.com/office/drawing/2014/main" id="{83A647C6-9335-6F4E-9F68-56F35D545BD2}"/>
                </a:ext>
              </a:extLst>
            </p:cNvPr>
            <p:cNvSpPr/>
            <p:nvPr/>
          </p:nvSpPr>
          <p:spPr>
            <a:xfrm>
              <a:off x="4275559" y="2569240"/>
              <a:ext cx="4601170" cy="827183"/>
            </a:xfrm>
            <a:prstGeom prst="rect">
              <a:avLst/>
            </a:prstGeom>
            <a:solidFill>
              <a:srgbClr val="2647B6">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tx1"/>
                </a:solidFill>
              </a:endParaRPr>
            </a:p>
          </p:txBody>
        </p:sp>
        <p:sp>
          <p:nvSpPr>
            <p:cNvPr id="12" name="Rectangle 5">
              <a:extLst>
                <a:ext uri="{FF2B5EF4-FFF2-40B4-BE49-F238E27FC236}">
                  <a16:creationId xmlns:a16="http://schemas.microsoft.com/office/drawing/2014/main" id="{3A8B9C78-078D-E145-B1B2-067B18432DA7}"/>
                </a:ext>
              </a:extLst>
            </p:cNvPr>
            <p:cNvSpPr/>
            <p:nvPr/>
          </p:nvSpPr>
          <p:spPr>
            <a:xfrm>
              <a:off x="4588723" y="2569240"/>
              <a:ext cx="4601170" cy="865254"/>
            </a:xfrm>
            <a:prstGeom prst="rect">
              <a:avLst/>
            </a:prstGeom>
          </p:spPr>
          <p:txBody>
            <a:bodyPr wrap="square">
              <a:spAutoFit/>
            </a:bodyPr>
            <a:lstStyle/>
            <a:p>
              <a:pPr marR="548640" algn="ctr">
                <a:lnSpc>
                  <a:spcPct val="110000"/>
                </a:lnSpc>
                <a:spcBef>
                  <a:spcPts val="1800"/>
                </a:spcBef>
                <a:spcAft>
                  <a:spcPts val="1800"/>
                </a:spcAft>
              </a:pPr>
              <a:endParaRPr lang="en-US" sz="4000" b="1" dirty="0">
                <a:latin typeface="Constantia" panose="02030602050306030303" pitchFamily="18" charset="0"/>
                <a:ea typeface="Noto Sans Avestan" panose="020B0502040504020204" pitchFamily="34" charset="0"/>
              </a:endParaRPr>
            </a:p>
          </p:txBody>
        </p:sp>
      </p:grpSp>
      <p:grpSp>
        <p:nvGrpSpPr>
          <p:cNvPr id="13" name="Grupo 12">
            <a:extLst>
              <a:ext uri="{FF2B5EF4-FFF2-40B4-BE49-F238E27FC236}">
                <a16:creationId xmlns:a16="http://schemas.microsoft.com/office/drawing/2014/main" id="{902E3ACC-CF3B-6A49-8674-271058C51793}"/>
              </a:ext>
            </a:extLst>
          </p:cNvPr>
          <p:cNvGrpSpPr/>
          <p:nvPr/>
        </p:nvGrpSpPr>
        <p:grpSpPr>
          <a:xfrm>
            <a:off x="574157" y="18167"/>
            <a:ext cx="10853002" cy="1112369"/>
            <a:chOff x="574157" y="217667"/>
            <a:chExt cx="10853002" cy="1112369"/>
          </a:xfrm>
        </p:grpSpPr>
        <p:pic>
          <p:nvPicPr>
            <p:cNvPr id="14" name="Picture 6" descr="A picture containing text, sign&#10;&#10;Description automatically generated">
              <a:extLst>
                <a:ext uri="{FF2B5EF4-FFF2-40B4-BE49-F238E27FC236}">
                  <a16:creationId xmlns:a16="http://schemas.microsoft.com/office/drawing/2014/main" id="{DCD877D0-0367-B64F-B7D7-A707D4F61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5" name="Group 8">
              <a:extLst>
                <a:ext uri="{FF2B5EF4-FFF2-40B4-BE49-F238E27FC236}">
                  <a16:creationId xmlns:a16="http://schemas.microsoft.com/office/drawing/2014/main" id="{802EF204-58EF-8D45-BAD0-6B826D80079E}"/>
                </a:ext>
              </a:extLst>
            </p:cNvPr>
            <p:cNvGrpSpPr/>
            <p:nvPr/>
          </p:nvGrpSpPr>
          <p:grpSpPr>
            <a:xfrm>
              <a:off x="9741404" y="217667"/>
              <a:ext cx="1685755" cy="1112369"/>
              <a:chOff x="908922" y="14286"/>
              <a:chExt cx="10371401" cy="6843714"/>
            </a:xfrm>
          </p:grpSpPr>
          <p:pic>
            <p:nvPicPr>
              <p:cNvPr id="16" name="Picture 7" descr="Logo&#10;&#10;Description automatically generated">
                <a:extLst>
                  <a:ext uri="{FF2B5EF4-FFF2-40B4-BE49-F238E27FC236}">
                    <a16:creationId xmlns:a16="http://schemas.microsoft.com/office/drawing/2014/main" id="{FF83FCC3-5342-6744-8635-5D6F642EB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7" name="Picture 2" descr="A picture containing shape&#10;&#10;Description automatically generated">
                <a:extLst>
                  <a:ext uri="{FF2B5EF4-FFF2-40B4-BE49-F238E27FC236}">
                    <a16:creationId xmlns:a16="http://schemas.microsoft.com/office/drawing/2014/main" id="{9ACD04E6-95C8-5D4B-BB92-C41081884E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4" name="Rectángulo 3"/>
          <p:cNvSpPr/>
          <p:nvPr/>
        </p:nvSpPr>
        <p:spPr>
          <a:xfrm>
            <a:off x="2193853" y="522341"/>
            <a:ext cx="6698822" cy="369332"/>
          </a:xfrm>
          <a:prstGeom prst="rect">
            <a:avLst/>
          </a:prstGeom>
        </p:spPr>
        <p:txBody>
          <a:bodyPr wrap="none">
            <a:spAutoFit/>
          </a:bodyPr>
          <a:lstStyle/>
          <a:p>
            <a:pPr algn="ctr"/>
            <a:r>
              <a:rPr lang="es-ES" dirty="0"/>
              <a:t>Otras oportunidades de economía circular en el ciclo urbano del agua</a:t>
            </a:r>
            <a:endParaRPr lang="en-CL" dirty="0"/>
          </a:p>
        </p:txBody>
      </p:sp>
      <p:sp>
        <p:nvSpPr>
          <p:cNvPr id="22" name="Rectángulo 21">
            <a:extLst>
              <a:ext uri="{FF2B5EF4-FFF2-40B4-BE49-F238E27FC236}">
                <a16:creationId xmlns:a16="http://schemas.microsoft.com/office/drawing/2014/main" id="{287B37D0-1739-914B-9669-2479ACAF5594}"/>
              </a:ext>
            </a:extLst>
          </p:cNvPr>
          <p:cNvSpPr/>
          <p:nvPr/>
        </p:nvSpPr>
        <p:spPr>
          <a:xfrm>
            <a:off x="862786" y="1789418"/>
            <a:ext cx="8878618" cy="3228000"/>
          </a:xfrm>
          <a:prstGeom prst="rect">
            <a:avLst/>
          </a:prstGeom>
        </p:spPr>
        <p:txBody>
          <a:bodyPr wrap="square">
            <a:spAutoFit/>
          </a:bodyPr>
          <a:lstStyle/>
          <a:p>
            <a:pPr algn="just">
              <a:lnSpc>
                <a:spcPct val="107000"/>
              </a:lnSpc>
              <a:spcAft>
                <a:spcPts val="800"/>
              </a:spcAft>
            </a:pPr>
            <a:r>
              <a:rPr lang="es-CL" dirty="0">
                <a:latin typeface="Calibri" panose="020F0502020204030204" pitchFamily="34" charset="0"/>
                <a:ea typeface="Calibri" panose="020F0502020204030204" pitchFamily="34" charset="0"/>
                <a:cs typeface="Calibri" panose="020F0502020204030204" pitchFamily="34" charset="0"/>
              </a:rPr>
              <a:t>Otro ejemplo es la generación de subproductos que se origina a partir del tratamiento de las  aguas servidas: </a:t>
            </a:r>
          </a:p>
          <a:p>
            <a:pPr marL="285750" indent="-285750" algn="just">
              <a:lnSpc>
                <a:spcPct val="107000"/>
              </a:lnSpc>
              <a:spcAft>
                <a:spcPts val="800"/>
              </a:spcAft>
              <a:buFont typeface="Arial" panose="020B0604020202020204" pitchFamily="34" charset="0"/>
              <a:buChar char="•"/>
            </a:pPr>
            <a:r>
              <a:rPr lang="es-CL" dirty="0" err="1">
                <a:latin typeface="Calibri" panose="020F0502020204030204" pitchFamily="34" charset="0"/>
                <a:ea typeface="Calibri" panose="020F0502020204030204" pitchFamily="34" charset="0"/>
                <a:cs typeface="Calibri" panose="020F0502020204030204" pitchFamily="34" charset="0"/>
              </a:rPr>
              <a:t>Biosólidos</a:t>
            </a:r>
            <a:r>
              <a:rPr lang="es-CL" dirty="0">
                <a:latin typeface="Calibri" panose="020F0502020204030204" pitchFamily="34" charset="0"/>
                <a:ea typeface="Calibri" panose="020F0502020204030204" pitchFamily="34" charset="0"/>
                <a:cs typeface="Calibri" panose="020F0502020204030204" pitchFamily="34" charset="0"/>
              </a:rPr>
              <a:t> que son utilizados como insumos para generación de energía o nutrientes para mejorar suelos agrícolas. (fotos máquina abonando)</a:t>
            </a:r>
          </a:p>
          <a:p>
            <a:pPr algn="just">
              <a:lnSpc>
                <a:spcPct val="107000"/>
              </a:lnSpc>
              <a:spcAft>
                <a:spcPts val="800"/>
              </a:spcAft>
            </a:pPr>
            <a:r>
              <a:rPr lang="es-CL" dirty="0">
                <a:latin typeface="Calibri" panose="020F0502020204030204" pitchFamily="34" charset="0"/>
                <a:ea typeface="Calibri" panose="020F0502020204030204" pitchFamily="34" charset="0"/>
                <a:cs typeface="Calibri" panose="020F0502020204030204" pitchFamily="34" charset="0"/>
              </a:rPr>
              <a:t>     En la actualidad, se generan más de 600 mil toneladas anuales de biosólidos a nivel nacional, de los cuales, un </a:t>
            </a:r>
          </a:p>
          <a:p>
            <a:pPr algn="just">
              <a:lnSpc>
                <a:spcPct val="107000"/>
              </a:lnSpc>
              <a:spcAft>
                <a:spcPts val="800"/>
              </a:spcAft>
            </a:pPr>
            <a:r>
              <a:rPr lang="es-CL" dirty="0">
                <a:latin typeface="Calibri" panose="020F0502020204030204" pitchFamily="34" charset="0"/>
                <a:ea typeface="Calibri" panose="020F0502020204030204" pitchFamily="34" charset="0"/>
                <a:cs typeface="Calibri" panose="020F0502020204030204" pitchFamily="34" charset="0"/>
              </a:rPr>
              <a:t>Existen regiones del país donde se reutilizan el 100%</a:t>
            </a:r>
          </a:p>
          <a:p>
            <a:pPr algn="just">
              <a:lnSpc>
                <a:spcPct val="107000"/>
              </a:lnSpc>
              <a:spcAft>
                <a:spcPts val="800"/>
              </a:spcAft>
            </a:pPr>
            <a:endParaRPr lang="es-CL"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 typeface="Arial" panose="020B0604020202020204" pitchFamily="34" charset="0"/>
              <a:buChar char="•"/>
            </a:pPr>
            <a:r>
              <a:rPr lang="es-CL" sz="1600" dirty="0" err="1">
                <a:latin typeface="Calibri" panose="020F0502020204030204" pitchFamily="34" charset="0"/>
                <a:ea typeface="Calibri" panose="020F0502020204030204" pitchFamily="34" charset="0"/>
                <a:cs typeface="Calibri" panose="020F0502020204030204" pitchFamily="34" charset="0"/>
              </a:rPr>
              <a:t>Biogas</a:t>
            </a:r>
            <a:r>
              <a:rPr lang="es-CL" sz="1600" dirty="0">
                <a:latin typeface="Calibri" panose="020F0502020204030204" pitchFamily="34" charset="0"/>
                <a:ea typeface="Calibri" panose="020F0502020204030204" pitchFamily="34" charset="0"/>
                <a:cs typeface="Calibri" panose="020F0502020204030204" pitchFamily="34" charset="0"/>
              </a:rPr>
              <a:t> utilizados para la generación de energía ( reactor de </a:t>
            </a:r>
            <a:r>
              <a:rPr lang="es-CL" sz="1600" dirty="0" err="1">
                <a:latin typeface="Calibri" panose="020F0502020204030204" pitchFamily="34" charset="0"/>
                <a:ea typeface="Calibri" panose="020F0502020204030204" pitchFamily="34" charset="0"/>
                <a:cs typeface="Calibri" panose="020F0502020204030204" pitchFamily="34" charset="0"/>
              </a:rPr>
              <a:t>biogas</a:t>
            </a:r>
            <a:r>
              <a:rPr lang="es-CL" sz="1600" dirty="0">
                <a:latin typeface="Calibri" panose="020F0502020204030204" pitchFamily="34" charset="0"/>
                <a:ea typeface="Calibri" panose="020F0502020204030204" pitchFamily="34" charset="0"/>
                <a:cs typeface="Calibri" panose="020F0502020204030204" pitchFamily="34"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8496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a:extLst>
              <a:ext uri="{FF2B5EF4-FFF2-40B4-BE49-F238E27FC236}">
                <a16:creationId xmlns:a16="http://schemas.microsoft.com/office/drawing/2014/main" id="{190BE055-19B4-5A49-911F-14D96FFDC817}"/>
              </a:ext>
            </a:extLst>
          </p:cNvPr>
          <p:cNvSpPr/>
          <p:nvPr/>
        </p:nvSpPr>
        <p:spPr>
          <a:xfrm>
            <a:off x="3550555" y="293164"/>
            <a:ext cx="4934607" cy="720677"/>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grpSp>
        <p:nvGrpSpPr>
          <p:cNvPr id="10" name="Grupo 6">
            <a:extLst>
              <a:ext uri="{FF2B5EF4-FFF2-40B4-BE49-F238E27FC236}">
                <a16:creationId xmlns:a16="http://schemas.microsoft.com/office/drawing/2014/main" id="{6BFA99C6-1670-744E-8194-50D3E07AC1B1}"/>
              </a:ext>
            </a:extLst>
          </p:cNvPr>
          <p:cNvGrpSpPr/>
          <p:nvPr/>
        </p:nvGrpSpPr>
        <p:grpSpPr>
          <a:xfrm>
            <a:off x="574157" y="18167"/>
            <a:ext cx="10853002" cy="1112369"/>
            <a:chOff x="574157" y="217667"/>
            <a:chExt cx="10853002" cy="1112369"/>
          </a:xfrm>
        </p:grpSpPr>
        <p:pic>
          <p:nvPicPr>
            <p:cNvPr id="11" name="Picture 6" descr="A picture containing text, sign&#10;&#10;Description automatically generated">
              <a:extLst>
                <a:ext uri="{FF2B5EF4-FFF2-40B4-BE49-F238E27FC236}">
                  <a16:creationId xmlns:a16="http://schemas.microsoft.com/office/drawing/2014/main" id="{F88C2BB3-8323-B543-9F03-934EF65E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2" name="Group 14">
              <a:extLst>
                <a:ext uri="{FF2B5EF4-FFF2-40B4-BE49-F238E27FC236}">
                  <a16:creationId xmlns:a16="http://schemas.microsoft.com/office/drawing/2014/main" id="{050F48D2-96C0-EE4C-A0AD-EFDF91F5AD7D}"/>
                </a:ext>
              </a:extLst>
            </p:cNvPr>
            <p:cNvGrpSpPr/>
            <p:nvPr/>
          </p:nvGrpSpPr>
          <p:grpSpPr>
            <a:xfrm>
              <a:off x="9741404" y="217667"/>
              <a:ext cx="1685755" cy="1112369"/>
              <a:chOff x="908922" y="14286"/>
              <a:chExt cx="10371401" cy="6843714"/>
            </a:xfrm>
          </p:grpSpPr>
          <p:pic>
            <p:nvPicPr>
              <p:cNvPr id="13" name="Picture 7" descr="Logo&#10;&#10;Description automatically generated">
                <a:extLst>
                  <a:ext uri="{FF2B5EF4-FFF2-40B4-BE49-F238E27FC236}">
                    <a16:creationId xmlns:a16="http://schemas.microsoft.com/office/drawing/2014/main" id="{C79BF65A-9BD2-2B4D-90D3-CE4DB4284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4" name="Picture 2" descr="A picture containing shape&#10;&#10;Description automatically generated">
                <a:extLst>
                  <a:ext uri="{FF2B5EF4-FFF2-40B4-BE49-F238E27FC236}">
                    <a16:creationId xmlns:a16="http://schemas.microsoft.com/office/drawing/2014/main" id="{548E527C-2FFA-5E45-A68D-1D334F462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15" name="TextBox 1">
            <a:extLst>
              <a:ext uri="{FF2B5EF4-FFF2-40B4-BE49-F238E27FC236}">
                <a16:creationId xmlns:a16="http://schemas.microsoft.com/office/drawing/2014/main" id="{3F601EB3-6921-084B-B2E7-E62D4ECE88B9}"/>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17" name="CuadroTexto 16"/>
          <p:cNvSpPr txBox="1"/>
          <p:nvPr/>
        </p:nvSpPr>
        <p:spPr>
          <a:xfrm>
            <a:off x="1968561" y="505955"/>
            <a:ext cx="8713747" cy="369332"/>
          </a:xfrm>
          <a:prstGeom prst="rect">
            <a:avLst/>
          </a:prstGeom>
          <a:noFill/>
        </p:spPr>
        <p:txBody>
          <a:bodyPr wrap="square" rtlCol="0">
            <a:spAutoFit/>
          </a:bodyPr>
          <a:lstStyle/>
          <a:p>
            <a:r>
              <a:rPr lang="es-ES" dirty="0"/>
              <a:t>¿Se pueden reusar las aguas de los emisarios submarinos de las empresas sanitarias?</a:t>
            </a:r>
            <a:endParaRPr lang="en-US" dirty="0"/>
          </a:p>
        </p:txBody>
      </p:sp>
      <p:sp>
        <p:nvSpPr>
          <p:cNvPr id="2" name="CuadroTexto 1"/>
          <p:cNvSpPr txBox="1"/>
          <p:nvPr/>
        </p:nvSpPr>
        <p:spPr>
          <a:xfrm>
            <a:off x="239174" y="1234794"/>
            <a:ext cx="9805973" cy="4524315"/>
          </a:xfrm>
          <a:prstGeom prst="rect">
            <a:avLst/>
          </a:prstGeom>
          <a:noFill/>
        </p:spPr>
        <p:txBody>
          <a:bodyPr wrap="square" rtlCol="0">
            <a:spAutoFit/>
          </a:bodyPr>
          <a:lstStyle/>
          <a:p>
            <a:r>
              <a:rPr lang="es-ES" dirty="0"/>
              <a:t>Qué son los Emisarios </a:t>
            </a:r>
          </a:p>
          <a:p>
            <a:endParaRPr lang="es-ES" dirty="0">
              <a:solidFill>
                <a:srgbClr val="7F7F7F"/>
              </a:solidFill>
            </a:endParaRPr>
          </a:p>
          <a:p>
            <a:r>
              <a:rPr lang="es-ES" dirty="0">
                <a:solidFill>
                  <a:srgbClr val="7F7F7F"/>
                </a:solidFill>
              </a:rPr>
              <a:t>Son conducciones diseñadas especialmente para realizar vertidos de origen urbanos al mar, alejados de la costa y a una profundidad adecuada, con un tratamiento preliminar que elimina contaminantes que garantizan su correcta dilución en el agua de mar de manera que sea inocua para el ecosistema marino, el litoral y la salud de los seres humanos</a:t>
            </a:r>
          </a:p>
          <a:p>
            <a:endParaRPr lang="es-ES" dirty="0">
              <a:solidFill>
                <a:srgbClr val="7F7F7F"/>
              </a:solidFill>
            </a:endParaRPr>
          </a:p>
          <a:p>
            <a:r>
              <a:rPr lang="es-ES" dirty="0">
                <a:solidFill>
                  <a:srgbClr val="7F7F7F"/>
                </a:solidFill>
              </a:rPr>
              <a:t>¿Que hace el mar?  mediante su s</a:t>
            </a:r>
            <a:r>
              <a:rPr lang="es-CL" dirty="0"/>
              <a:t>alinidad, temperatura, radiación ultravioleta y las corrientes marinas contribuye a un proceso químico, físico y biológico que harán que esta aguas residuales se purifiquen, reduciendo así el impacto medioambiental</a:t>
            </a:r>
            <a:endParaRPr lang="es-ES" dirty="0">
              <a:solidFill>
                <a:srgbClr val="7F7F7F"/>
              </a:solidFill>
            </a:endParaRPr>
          </a:p>
          <a:p>
            <a:endParaRPr lang="es-ES" dirty="0"/>
          </a:p>
          <a:p>
            <a:r>
              <a:rPr lang="es-ES" altLang="es-CL" dirty="0">
                <a:solidFill>
                  <a:srgbClr val="7F7F7F"/>
                </a:solidFill>
              </a:rPr>
              <a:t>Para el saneamiento de bordes costeros, son soluciones eficientes y presentan ventajas comparativas frente a otro tipo de tratamiento (Costo, localización)</a:t>
            </a:r>
          </a:p>
          <a:p>
            <a:endParaRPr lang="es-ES" altLang="es-CL" dirty="0">
              <a:solidFill>
                <a:srgbClr val="7F7F7F"/>
              </a:solidFill>
            </a:endParaRPr>
          </a:p>
          <a:p>
            <a:r>
              <a:rPr lang="es-ES" altLang="es-CL" dirty="0">
                <a:solidFill>
                  <a:srgbClr val="7F7F7F"/>
                </a:solidFill>
              </a:rPr>
              <a:t>Permiten la eliminación de contaminación bacteriológica del borde costero</a:t>
            </a:r>
          </a:p>
          <a:p>
            <a:endParaRPr lang="en-US" dirty="0"/>
          </a:p>
        </p:txBody>
      </p:sp>
      <p:pic>
        <p:nvPicPr>
          <p:cNvPr id="5" name="Imagen 4">
            <a:extLst>
              <a:ext uri="{FF2B5EF4-FFF2-40B4-BE49-F238E27FC236}">
                <a16:creationId xmlns:a16="http://schemas.microsoft.com/office/drawing/2014/main" id="{B536B7EE-2561-7D43-8709-C897C11D787A}"/>
              </a:ext>
            </a:extLst>
          </p:cNvPr>
          <p:cNvPicPr>
            <a:picLocks noChangeAspect="1"/>
          </p:cNvPicPr>
          <p:nvPr/>
        </p:nvPicPr>
        <p:blipFill>
          <a:blip r:embed="rId5"/>
          <a:stretch>
            <a:fillRect/>
          </a:stretch>
        </p:blipFill>
        <p:spPr>
          <a:xfrm>
            <a:off x="10150597" y="2567341"/>
            <a:ext cx="3140285" cy="2097222"/>
          </a:xfrm>
          <a:prstGeom prst="rect">
            <a:avLst/>
          </a:prstGeom>
        </p:spPr>
      </p:pic>
    </p:spTree>
    <p:extLst>
      <p:ext uri="{BB962C8B-B14F-4D97-AF65-F5344CB8AC3E}">
        <p14:creationId xmlns:p14="http://schemas.microsoft.com/office/powerpoint/2010/main" val="130173741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a:extLst>
              <a:ext uri="{FF2B5EF4-FFF2-40B4-BE49-F238E27FC236}">
                <a16:creationId xmlns:a16="http://schemas.microsoft.com/office/drawing/2014/main" id="{190BE055-19B4-5A49-911F-14D96FFDC817}"/>
              </a:ext>
            </a:extLst>
          </p:cNvPr>
          <p:cNvSpPr/>
          <p:nvPr/>
        </p:nvSpPr>
        <p:spPr>
          <a:xfrm>
            <a:off x="3550555" y="293164"/>
            <a:ext cx="4934607" cy="720677"/>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grpSp>
        <p:nvGrpSpPr>
          <p:cNvPr id="10" name="Grupo 6">
            <a:extLst>
              <a:ext uri="{FF2B5EF4-FFF2-40B4-BE49-F238E27FC236}">
                <a16:creationId xmlns:a16="http://schemas.microsoft.com/office/drawing/2014/main" id="{6BFA99C6-1670-744E-8194-50D3E07AC1B1}"/>
              </a:ext>
            </a:extLst>
          </p:cNvPr>
          <p:cNvGrpSpPr/>
          <p:nvPr/>
        </p:nvGrpSpPr>
        <p:grpSpPr>
          <a:xfrm>
            <a:off x="574157" y="18167"/>
            <a:ext cx="10853002" cy="1112369"/>
            <a:chOff x="574157" y="217667"/>
            <a:chExt cx="10853002" cy="1112369"/>
          </a:xfrm>
        </p:grpSpPr>
        <p:pic>
          <p:nvPicPr>
            <p:cNvPr id="11" name="Picture 6" descr="A picture containing text, sign&#10;&#10;Description automatically generated">
              <a:extLst>
                <a:ext uri="{FF2B5EF4-FFF2-40B4-BE49-F238E27FC236}">
                  <a16:creationId xmlns:a16="http://schemas.microsoft.com/office/drawing/2014/main" id="{F88C2BB3-8323-B543-9F03-934EF65E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2" name="Group 14">
              <a:extLst>
                <a:ext uri="{FF2B5EF4-FFF2-40B4-BE49-F238E27FC236}">
                  <a16:creationId xmlns:a16="http://schemas.microsoft.com/office/drawing/2014/main" id="{050F48D2-96C0-EE4C-A0AD-EFDF91F5AD7D}"/>
                </a:ext>
              </a:extLst>
            </p:cNvPr>
            <p:cNvGrpSpPr/>
            <p:nvPr/>
          </p:nvGrpSpPr>
          <p:grpSpPr>
            <a:xfrm>
              <a:off x="9741404" y="217667"/>
              <a:ext cx="1685755" cy="1112369"/>
              <a:chOff x="908922" y="14286"/>
              <a:chExt cx="10371401" cy="6843714"/>
            </a:xfrm>
          </p:grpSpPr>
          <p:pic>
            <p:nvPicPr>
              <p:cNvPr id="13" name="Picture 7" descr="Logo&#10;&#10;Description automatically generated">
                <a:extLst>
                  <a:ext uri="{FF2B5EF4-FFF2-40B4-BE49-F238E27FC236}">
                    <a16:creationId xmlns:a16="http://schemas.microsoft.com/office/drawing/2014/main" id="{C79BF65A-9BD2-2B4D-90D3-CE4DB4284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4" name="Picture 2" descr="A picture containing shape&#10;&#10;Description automatically generated">
                <a:extLst>
                  <a:ext uri="{FF2B5EF4-FFF2-40B4-BE49-F238E27FC236}">
                    <a16:creationId xmlns:a16="http://schemas.microsoft.com/office/drawing/2014/main" id="{548E527C-2FFA-5E45-A68D-1D334F462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15" name="TextBox 1">
            <a:extLst>
              <a:ext uri="{FF2B5EF4-FFF2-40B4-BE49-F238E27FC236}">
                <a16:creationId xmlns:a16="http://schemas.microsoft.com/office/drawing/2014/main" id="{3F601EB3-6921-084B-B2E7-E62D4ECE88B9}"/>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17" name="CuadroTexto 16"/>
          <p:cNvSpPr txBox="1"/>
          <p:nvPr/>
        </p:nvSpPr>
        <p:spPr>
          <a:xfrm>
            <a:off x="1968561" y="505955"/>
            <a:ext cx="8713747" cy="369332"/>
          </a:xfrm>
          <a:prstGeom prst="rect">
            <a:avLst/>
          </a:prstGeom>
          <a:noFill/>
        </p:spPr>
        <p:txBody>
          <a:bodyPr wrap="square" rtlCol="0">
            <a:spAutoFit/>
          </a:bodyPr>
          <a:lstStyle/>
          <a:p>
            <a:r>
              <a:rPr lang="es-ES" dirty="0"/>
              <a:t>¿Se pueden reusar las aguas de los emisarios submarinos de las empresas sanitarias?</a:t>
            </a:r>
            <a:endParaRPr lang="en-US" dirty="0"/>
          </a:p>
        </p:txBody>
      </p:sp>
      <p:sp>
        <p:nvSpPr>
          <p:cNvPr id="2" name="CuadroTexto 1"/>
          <p:cNvSpPr txBox="1"/>
          <p:nvPr/>
        </p:nvSpPr>
        <p:spPr>
          <a:xfrm>
            <a:off x="764841" y="1205499"/>
            <a:ext cx="9306811" cy="5078313"/>
          </a:xfrm>
          <a:prstGeom prst="rect">
            <a:avLst/>
          </a:prstGeom>
          <a:noFill/>
        </p:spPr>
        <p:txBody>
          <a:bodyPr wrap="square" rtlCol="0">
            <a:spAutoFit/>
          </a:bodyPr>
          <a:lstStyle/>
          <a:p>
            <a:endParaRPr lang="es-ES" dirty="0">
              <a:solidFill>
                <a:srgbClr val="7F7F7F"/>
              </a:solidFill>
            </a:endParaRPr>
          </a:p>
          <a:p>
            <a:r>
              <a:rPr lang="es-ES" dirty="0">
                <a:solidFill>
                  <a:srgbClr val="7F7F7F"/>
                </a:solidFill>
              </a:rPr>
              <a:t>Es una tecnología vigente en el mundo: ciudades-balnearios de Europa (Niza), Latinoamérica (Puerto Vallarta) y Oceanía (</a:t>
            </a:r>
            <a:r>
              <a:rPr lang="es-ES" dirty="0" err="1">
                <a:solidFill>
                  <a:srgbClr val="7F7F7F"/>
                </a:solidFill>
              </a:rPr>
              <a:t>Sidney</a:t>
            </a:r>
            <a:r>
              <a:rPr lang="es-ES" dirty="0">
                <a:solidFill>
                  <a:srgbClr val="7F7F7F"/>
                </a:solidFill>
              </a:rPr>
              <a:t>). </a:t>
            </a:r>
          </a:p>
          <a:p>
            <a:endParaRPr lang="es-ES" dirty="0">
              <a:solidFill>
                <a:srgbClr val="7F7F7F"/>
              </a:solidFill>
            </a:endParaRPr>
          </a:p>
          <a:p>
            <a:r>
              <a:rPr lang="es-ES" dirty="0">
                <a:solidFill>
                  <a:srgbClr val="7F7F7F"/>
                </a:solidFill>
              </a:rPr>
              <a:t>En Chile existen 32 y descontaminan el 20% de las aguas servidas de la población de las ciudades costeras del país, tales como Arica, Iquique, Antofagasta, La Serena, Coquimbo, Valparaíso, Viña, Puerto Montt y Punta Arenas</a:t>
            </a:r>
          </a:p>
          <a:p>
            <a:endParaRPr lang="es-ES" dirty="0">
              <a:solidFill>
                <a:srgbClr val="7F7F7F"/>
              </a:solidFill>
            </a:endParaRPr>
          </a:p>
          <a:p>
            <a:r>
              <a:rPr lang="es-ES" dirty="0">
                <a:solidFill>
                  <a:srgbClr val="7F7F7F"/>
                </a:solidFill>
              </a:rPr>
              <a:t>Cuentan con programas de monitoreo y de vigilancia ambiental de la calidad del mar que revelan cumplimiento normativo la no generación de impactos negativos en el fondo marino, columna de agua y biodiversidad</a:t>
            </a:r>
          </a:p>
          <a:p>
            <a:endParaRPr lang="es-ES" dirty="0">
              <a:solidFill>
                <a:srgbClr val="7F7F7F"/>
              </a:solidFill>
            </a:endParaRPr>
          </a:p>
          <a:p>
            <a:r>
              <a:rPr lang="es-ES" dirty="0">
                <a:solidFill>
                  <a:srgbClr val="7F7F7F"/>
                </a:solidFill>
              </a:rPr>
              <a:t>¿Se pueden reusar las aguas de los emisarios?</a:t>
            </a:r>
          </a:p>
          <a:p>
            <a:endParaRPr lang="es-ES" dirty="0">
              <a:solidFill>
                <a:srgbClr val="7F7F7F"/>
              </a:solidFill>
            </a:endParaRPr>
          </a:p>
          <a:p>
            <a:r>
              <a:rPr lang="es-ES" dirty="0">
                <a:solidFill>
                  <a:srgbClr val="7F7F7F"/>
                </a:solidFill>
              </a:rPr>
              <a:t>Si, pero no en las actuales condiciones.</a:t>
            </a:r>
          </a:p>
          <a:p>
            <a:r>
              <a:rPr lang="es-ES" dirty="0">
                <a:solidFill>
                  <a:srgbClr val="7F7F7F"/>
                </a:solidFill>
              </a:rPr>
              <a:t>Lo anterior significa que deben ser conducidas a un lugar donde sean sometidas a un tratamiento secundario. </a:t>
            </a:r>
          </a:p>
          <a:p>
            <a:endParaRPr lang="en-US" dirty="0"/>
          </a:p>
        </p:txBody>
      </p:sp>
    </p:spTree>
    <p:extLst>
      <p:ext uri="{BB962C8B-B14F-4D97-AF65-F5344CB8AC3E}">
        <p14:creationId xmlns:p14="http://schemas.microsoft.com/office/powerpoint/2010/main" val="223155833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756394D5-2A9E-9F48-A3AD-0082FD9370DA}"/>
              </a:ext>
            </a:extLst>
          </p:cNvPr>
          <p:cNvGrpSpPr/>
          <p:nvPr/>
        </p:nvGrpSpPr>
        <p:grpSpPr>
          <a:xfrm>
            <a:off x="3127168" y="293164"/>
            <a:ext cx="5781380" cy="720677"/>
            <a:chOff x="3876195" y="280635"/>
            <a:chExt cx="4436272" cy="539452"/>
          </a:xfrm>
        </p:grpSpPr>
        <p:sp>
          <p:nvSpPr>
            <p:cNvPr id="8" name="Rectangle 12">
              <a:extLst>
                <a:ext uri="{FF2B5EF4-FFF2-40B4-BE49-F238E27FC236}">
                  <a16:creationId xmlns:a16="http://schemas.microsoft.com/office/drawing/2014/main" id="{190BE055-19B4-5A49-911F-14D96FFDC817}"/>
                </a:ext>
              </a:extLst>
            </p:cNvPr>
            <p:cNvSpPr/>
            <p:nvPr/>
          </p:nvSpPr>
          <p:spPr>
            <a:xfrm>
              <a:off x="4201076" y="280635"/>
              <a:ext cx="3786511" cy="539452"/>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9" name="TextBox 13">
              <a:extLst>
                <a:ext uri="{FF2B5EF4-FFF2-40B4-BE49-F238E27FC236}">
                  <a16:creationId xmlns:a16="http://schemas.microsoft.com/office/drawing/2014/main" id="{A27DF37B-41B1-C04F-BC89-A57A05E2E4AE}"/>
                </a:ext>
              </a:extLst>
            </p:cNvPr>
            <p:cNvSpPr txBox="1"/>
            <p:nvPr/>
          </p:nvSpPr>
          <p:spPr>
            <a:xfrm>
              <a:off x="3876195" y="412132"/>
              <a:ext cx="4436272" cy="276458"/>
            </a:xfrm>
            <a:prstGeom prst="rect">
              <a:avLst/>
            </a:prstGeom>
            <a:noFill/>
          </p:spPr>
          <p:txBody>
            <a:bodyPr wrap="square" rtlCol="0">
              <a:spAutoFit/>
            </a:bodyPr>
            <a:lstStyle/>
            <a:p>
              <a:pPr algn="ctr"/>
              <a:r>
                <a:rPr lang="es-ES" dirty="0"/>
                <a:t>Economía Circular </a:t>
              </a:r>
              <a:endParaRPr lang="en-CL" dirty="0"/>
            </a:p>
          </p:txBody>
        </p:sp>
      </p:grpSp>
      <p:grpSp>
        <p:nvGrpSpPr>
          <p:cNvPr id="10" name="Grupo 6">
            <a:extLst>
              <a:ext uri="{FF2B5EF4-FFF2-40B4-BE49-F238E27FC236}">
                <a16:creationId xmlns:a16="http://schemas.microsoft.com/office/drawing/2014/main" id="{6BFA99C6-1670-744E-8194-50D3E07AC1B1}"/>
              </a:ext>
            </a:extLst>
          </p:cNvPr>
          <p:cNvGrpSpPr/>
          <p:nvPr/>
        </p:nvGrpSpPr>
        <p:grpSpPr>
          <a:xfrm>
            <a:off x="574157" y="18167"/>
            <a:ext cx="10853002" cy="1112369"/>
            <a:chOff x="574157" y="217667"/>
            <a:chExt cx="10853002" cy="1112369"/>
          </a:xfrm>
        </p:grpSpPr>
        <p:pic>
          <p:nvPicPr>
            <p:cNvPr id="11" name="Picture 6" descr="A picture containing text, sign&#10;&#10;Description automatically generated">
              <a:extLst>
                <a:ext uri="{FF2B5EF4-FFF2-40B4-BE49-F238E27FC236}">
                  <a16:creationId xmlns:a16="http://schemas.microsoft.com/office/drawing/2014/main" id="{F88C2BB3-8323-B543-9F03-934EF65E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2" name="Group 14">
              <a:extLst>
                <a:ext uri="{FF2B5EF4-FFF2-40B4-BE49-F238E27FC236}">
                  <a16:creationId xmlns:a16="http://schemas.microsoft.com/office/drawing/2014/main" id="{050F48D2-96C0-EE4C-A0AD-EFDF91F5AD7D}"/>
                </a:ext>
              </a:extLst>
            </p:cNvPr>
            <p:cNvGrpSpPr/>
            <p:nvPr/>
          </p:nvGrpSpPr>
          <p:grpSpPr>
            <a:xfrm>
              <a:off x="9741404" y="217667"/>
              <a:ext cx="1685755" cy="1112369"/>
              <a:chOff x="908922" y="14286"/>
              <a:chExt cx="10371401" cy="6843714"/>
            </a:xfrm>
          </p:grpSpPr>
          <p:pic>
            <p:nvPicPr>
              <p:cNvPr id="13" name="Picture 7" descr="Logo&#10;&#10;Description automatically generated">
                <a:extLst>
                  <a:ext uri="{FF2B5EF4-FFF2-40B4-BE49-F238E27FC236}">
                    <a16:creationId xmlns:a16="http://schemas.microsoft.com/office/drawing/2014/main" id="{C79BF65A-9BD2-2B4D-90D3-CE4DB4284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4" name="Picture 2" descr="A picture containing shape&#10;&#10;Description automatically generated">
                <a:extLst>
                  <a:ext uri="{FF2B5EF4-FFF2-40B4-BE49-F238E27FC236}">
                    <a16:creationId xmlns:a16="http://schemas.microsoft.com/office/drawing/2014/main" id="{548E527C-2FFA-5E45-A68D-1D334F462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15" name="TextBox 1">
            <a:extLst>
              <a:ext uri="{FF2B5EF4-FFF2-40B4-BE49-F238E27FC236}">
                <a16:creationId xmlns:a16="http://schemas.microsoft.com/office/drawing/2014/main" id="{3F601EB3-6921-084B-B2E7-E62D4ECE88B9}"/>
              </a:ext>
            </a:extLst>
          </p:cNvPr>
          <p:cNvSpPr txBox="1"/>
          <p:nvPr/>
        </p:nvSpPr>
        <p:spPr>
          <a:xfrm>
            <a:off x="7655101"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6" name="Rectángulo 5"/>
          <p:cNvSpPr/>
          <p:nvPr/>
        </p:nvSpPr>
        <p:spPr>
          <a:xfrm>
            <a:off x="1540042" y="2217206"/>
            <a:ext cx="6497053" cy="2918235"/>
          </a:xfrm>
          <a:prstGeom prst="rect">
            <a:avLst/>
          </a:prstGeom>
        </p:spPr>
        <p:txBody>
          <a:bodyPr wrap="square">
            <a:spAutoFit/>
          </a:bodyPr>
          <a:lstStyle/>
          <a:p>
            <a:pPr algn="just">
              <a:lnSpc>
                <a:spcPct val="107000"/>
              </a:lnSpc>
              <a:spcAft>
                <a:spcPts val="800"/>
              </a:spcAft>
            </a:pPr>
            <a:r>
              <a:rPr lang="es-ES" sz="1600" dirty="0">
                <a:latin typeface="Calibri" panose="020F0502020204030204" pitchFamily="34" charset="0"/>
                <a:ea typeface="Calibri" panose="020F0502020204030204" pitchFamily="34" charset="0"/>
                <a:cs typeface="Times New Roman" panose="02020603050405020304" pitchFamily="18" charset="0"/>
              </a:rPr>
              <a:t>Constante revisión de instalaciones y artefactos sanitarios</a:t>
            </a:r>
          </a:p>
          <a:p>
            <a:pPr algn="just">
              <a:lnSpc>
                <a:spcPct val="107000"/>
              </a:lnSpc>
              <a:spcAft>
                <a:spcPts val="800"/>
              </a:spcAft>
            </a:pP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600" dirty="0">
                <a:latin typeface="Calibri" panose="020F0502020204030204" pitchFamily="34" charset="0"/>
                <a:ea typeface="Calibri" panose="020F0502020204030204" pitchFamily="34" charset="0"/>
                <a:cs typeface="Times New Roman" panose="02020603050405020304" pitchFamily="18" charset="0"/>
              </a:rPr>
              <a:t>Recambio de artefactos sanitarios eficientes </a:t>
            </a:r>
          </a:p>
          <a:p>
            <a:pPr algn="just">
              <a:lnSpc>
                <a:spcPct val="107000"/>
              </a:lnSpc>
              <a:spcAft>
                <a:spcPts val="800"/>
              </a:spcAft>
            </a:pP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600" dirty="0">
                <a:latin typeface="Calibri" panose="020F0502020204030204" pitchFamily="34" charset="0"/>
                <a:ea typeface="Calibri" panose="020F0502020204030204" pitchFamily="34" charset="0"/>
                <a:cs typeface="Times New Roman" panose="02020603050405020304" pitchFamily="18" charset="0"/>
              </a:rPr>
              <a:t>Uso de aguas grises</a:t>
            </a:r>
          </a:p>
          <a:p>
            <a:pPr algn="just">
              <a:lnSpc>
                <a:spcPct val="107000"/>
              </a:lnSpc>
              <a:spcAft>
                <a:spcPts val="800"/>
              </a:spcAft>
            </a:pP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600" dirty="0">
                <a:latin typeface="Calibri" panose="020F0502020204030204" pitchFamily="34" charset="0"/>
                <a:ea typeface="Calibri" panose="020F0502020204030204" pitchFamily="34" charset="0"/>
                <a:cs typeface="Times New Roman" panose="02020603050405020304" pitchFamily="18" charset="0"/>
              </a:rPr>
              <a:t>Saneamiento en zonas rurales como oportunidad de economía circular</a:t>
            </a:r>
          </a:p>
          <a:p>
            <a:pPr algn="just">
              <a:lnSpc>
                <a:spcPct val="107000"/>
              </a:lnSpc>
              <a:spcAft>
                <a:spcPts val="800"/>
              </a:spcAft>
            </a:pPr>
            <a:r>
              <a:rPr lang="es-ES" sz="1600" dirty="0">
                <a:latin typeface="Calibri" panose="020F050202020403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CuadroTexto 16"/>
          <p:cNvSpPr txBox="1"/>
          <p:nvPr/>
        </p:nvSpPr>
        <p:spPr>
          <a:xfrm>
            <a:off x="1540042" y="1459366"/>
            <a:ext cx="4199022" cy="646331"/>
          </a:xfrm>
          <a:prstGeom prst="rect">
            <a:avLst/>
          </a:prstGeom>
          <a:noFill/>
        </p:spPr>
        <p:txBody>
          <a:bodyPr wrap="square" rtlCol="0">
            <a:spAutoFit/>
          </a:bodyPr>
          <a:lstStyle/>
          <a:p>
            <a:r>
              <a:rPr lang="es-ES" dirty="0"/>
              <a:t>Potenciales oportunidades</a:t>
            </a:r>
          </a:p>
          <a:p>
            <a:endParaRPr lang="en-US" dirty="0"/>
          </a:p>
        </p:txBody>
      </p:sp>
      <p:sp>
        <p:nvSpPr>
          <p:cNvPr id="16" name="CuadroTexto 15">
            <a:extLst>
              <a:ext uri="{FF2B5EF4-FFF2-40B4-BE49-F238E27FC236}">
                <a16:creationId xmlns:a16="http://schemas.microsoft.com/office/drawing/2014/main" id="{CBE8DB74-5979-874A-B07B-19DB1CE83C18}"/>
              </a:ext>
            </a:extLst>
          </p:cNvPr>
          <p:cNvSpPr txBox="1"/>
          <p:nvPr/>
        </p:nvSpPr>
        <p:spPr>
          <a:xfrm>
            <a:off x="8094773" y="2070794"/>
            <a:ext cx="1256242" cy="369332"/>
          </a:xfrm>
          <a:prstGeom prst="rect">
            <a:avLst/>
          </a:prstGeom>
          <a:noFill/>
        </p:spPr>
        <p:txBody>
          <a:bodyPr wrap="square" rtlCol="0">
            <a:spAutoFit/>
          </a:bodyPr>
          <a:lstStyle/>
          <a:p>
            <a:r>
              <a:rPr lang="es-ES" dirty="0"/>
              <a:t>Fotos</a:t>
            </a:r>
            <a:endParaRPr lang="en-US" dirty="0"/>
          </a:p>
        </p:txBody>
      </p:sp>
    </p:spTree>
    <p:extLst>
      <p:ext uri="{BB962C8B-B14F-4D97-AF65-F5344CB8AC3E}">
        <p14:creationId xmlns:p14="http://schemas.microsoft.com/office/powerpoint/2010/main" val="600771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3">
            <a:extLst>
              <a:ext uri="{FF2B5EF4-FFF2-40B4-BE49-F238E27FC236}">
                <a16:creationId xmlns:a16="http://schemas.microsoft.com/office/drawing/2014/main" id="{BA4A465A-74A8-0840-AB47-748BEDBDC1DD}"/>
              </a:ext>
            </a:extLst>
          </p:cNvPr>
          <p:cNvPicPr>
            <a:picLocks noChangeAspect="1"/>
          </p:cNvPicPr>
          <p:nvPr/>
        </p:nvPicPr>
        <p:blipFill rotWithShape="1">
          <a:blip r:embed="rId2"/>
          <a:srcRect t="1" b="55909"/>
          <a:stretch/>
        </p:blipFill>
        <p:spPr>
          <a:xfrm>
            <a:off x="0" y="-14883"/>
            <a:ext cx="12192000" cy="7026433"/>
          </a:xfrm>
          <a:prstGeom prst="rect">
            <a:avLst/>
          </a:prstGeom>
        </p:spPr>
      </p:pic>
      <p:grpSp>
        <p:nvGrpSpPr>
          <p:cNvPr id="6" name="Group 10">
            <a:extLst>
              <a:ext uri="{FF2B5EF4-FFF2-40B4-BE49-F238E27FC236}">
                <a16:creationId xmlns:a16="http://schemas.microsoft.com/office/drawing/2014/main" id="{EA5A6D5A-D1E4-E44D-B245-89309E0A8A8C}"/>
              </a:ext>
            </a:extLst>
          </p:cNvPr>
          <p:cNvGrpSpPr/>
          <p:nvPr/>
        </p:nvGrpSpPr>
        <p:grpSpPr>
          <a:xfrm>
            <a:off x="1656150" y="532124"/>
            <a:ext cx="8284551" cy="871226"/>
            <a:chOff x="148884" y="2606622"/>
            <a:chExt cx="6260881" cy="979714"/>
          </a:xfrm>
        </p:grpSpPr>
        <p:sp>
          <p:nvSpPr>
            <p:cNvPr id="7" name="Rectangle 12">
              <a:extLst>
                <a:ext uri="{FF2B5EF4-FFF2-40B4-BE49-F238E27FC236}">
                  <a16:creationId xmlns:a16="http://schemas.microsoft.com/office/drawing/2014/main" id="{04943A76-59C1-2541-AB9F-AE4AC0BEB8FA}"/>
                </a:ext>
              </a:extLst>
            </p:cNvPr>
            <p:cNvSpPr/>
            <p:nvPr/>
          </p:nvSpPr>
          <p:spPr>
            <a:xfrm>
              <a:off x="2281394" y="2606622"/>
              <a:ext cx="1563206" cy="979714"/>
            </a:xfrm>
            <a:prstGeom prst="rect">
              <a:avLst/>
            </a:prstGeom>
            <a:solidFill>
              <a:srgbClr val="B3DD4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dirty="0">
                <a:solidFill>
                  <a:schemeClr val="accent1"/>
                </a:solidFill>
              </a:endParaRPr>
            </a:p>
          </p:txBody>
        </p:sp>
        <p:sp>
          <p:nvSpPr>
            <p:cNvPr id="8" name="Rectangle 15">
              <a:extLst>
                <a:ext uri="{FF2B5EF4-FFF2-40B4-BE49-F238E27FC236}">
                  <a16:creationId xmlns:a16="http://schemas.microsoft.com/office/drawing/2014/main" id="{7542836C-534C-8547-8D2F-74AB60B2F10A}"/>
                </a:ext>
              </a:extLst>
            </p:cNvPr>
            <p:cNvSpPr/>
            <p:nvPr/>
          </p:nvSpPr>
          <p:spPr>
            <a:xfrm>
              <a:off x="148884" y="2646721"/>
              <a:ext cx="6260881" cy="917531"/>
            </a:xfrm>
            <a:prstGeom prst="rect">
              <a:avLst/>
            </a:prstGeom>
          </p:spPr>
          <p:txBody>
            <a:bodyPr wrap="square">
              <a:spAutoFit/>
            </a:bodyPr>
            <a:lstStyle/>
            <a:p>
              <a:pPr marR="548640" algn="ctr">
                <a:lnSpc>
                  <a:spcPct val="110000"/>
                </a:lnSpc>
                <a:spcBef>
                  <a:spcPts val="1800"/>
                </a:spcBef>
                <a:spcAft>
                  <a:spcPts val="1800"/>
                </a:spcAft>
              </a:pPr>
              <a:r>
                <a:rPr lang="en-US" sz="4500" b="1" dirty="0" err="1">
                  <a:solidFill>
                    <a:srgbClr val="002060"/>
                  </a:solidFill>
                  <a:latin typeface="Constantia" panose="02030602050306030303" pitchFamily="18" charset="0"/>
                  <a:ea typeface="Noto Sans Avestan" panose="020B0502040504020204" pitchFamily="34" charset="0"/>
                </a:rPr>
                <a:t>Cierre</a:t>
              </a:r>
              <a:endParaRPr lang="en-US" sz="4500" b="1" dirty="0">
                <a:solidFill>
                  <a:srgbClr val="002060"/>
                </a:solidFill>
                <a:latin typeface="Constantia" panose="02030602050306030303" pitchFamily="18" charset="0"/>
                <a:ea typeface="Noto Sans Avestan" panose="020B0502040504020204" pitchFamily="34" charset="0"/>
              </a:endParaRPr>
            </a:p>
          </p:txBody>
        </p:sp>
      </p:grpSp>
      <p:grpSp>
        <p:nvGrpSpPr>
          <p:cNvPr id="11" name="Grupo 8">
            <a:extLst>
              <a:ext uri="{FF2B5EF4-FFF2-40B4-BE49-F238E27FC236}">
                <a16:creationId xmlns:a16="http://schemas.microsoft.com/office/drawing/2014/main" id="{06EFC494-74FB-5E4B-9E60-3DDF3EFE869C}"/>
              </a:ext>
            </a:extLst>
          </p:cNvPr>
          <p:cNvGrpSpPr/>
          <p:nvPr/>
        </p:nvGrpSpPr>
        <p:grpSpPr>
          <a:xfrm>
            <a:off x="574157" y="0"/>
            <a:ext cx="10853002" cy="1112369"/>
            <a:chOff x="574157" y="217667"/>
            <a:chExt cx="10853002" cy="1112369"/>
          </a:xfrm>
        </p:grpSpPr>
        <p:pic>
          <p:nvPicPr>
            <p:cNvPr id="12" name="Picture 6" descr="A picture containing text, sign&#10;&#10;Description automatically generated">
              <a:extLst>
                <a:ext uri="{FF2B5EF4-FFF2-40B4-BE49-F238E27FC236}">
                  <a16:creationId xmlns:a16="http://schemas.microsoft.com/office/drawing/2014/main" id="{2F6890C7-05C6-714A-AB82-F7FC30E1D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3" name="Group 8">
              <a:extLst>
                <a:ext uri="{FF2B5EF4-FFF2-40B4-BE49-F238E27FC236}">
                  <a16:creationId xmlns:a16="http://schemas.microsoft.com/office/drawing/2014/main" id="{D617502F-FAED-1749-8770-7B6E113E8E3E}"/>
                </a:ext>
              </a:extLst>
            </p:cNvPr>
            <p:cNvGrpSpPr/>
            <p:nvPr/>
          </p:nvGrpSpPr>
          <p:grpSpPr>
            <a:xfrm>
              <a:off x="9741404" y="217667"/>
              <a:ext cx="1685755" cy="1112369"/>
              <a:chOff x="908922" y="14286"/>
              <a:chExt cx="10371401" cy="6843714"/>
            </a:xfrm>
          </p:grpSpPr>
          <p:pic>
            <p:nvPicPr>
              <p:cNvPr id="14" name="Picture 7" descr="Logo&#10;&#10;Description automatically generated">
                <a:extLst>
                  <a:ext uri="{FF2B5EF4-FFF2-40B4-BE49-F238E27FC236}">
                    <a16:creationId xmlns:a16="http://schemas.microsoft.com/office/drawing/2014/main" id="{57615308-6A41-A74E-A222-F23DF37B6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5" name="Picture 2" descr="A picture containing shape&#10;&#10;Description automatically generated">
                <a:extLst>
                  <a:ext uri="{FF2B5EF4-FFF2-40B4-BE49-F238E27FC236}">
                    <a16:creationId xmlns:a16="http://schemas.microsoft.com/office/drawing/2014/main" id="{CEDBC0EA-9BB4-A841-8A6B-D41654D582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16" name="TextBox 17">
            <a:extLst>
              <a:ext uri="{FF2B5EF4-FFF2-40B4-BE49-F238E27FC236}">
                <a16:creationId xmlns:a16="http://schemas.microsoft.com/office/drawing/2014/main" id="{D5FF7FFB-DA50-9744-AFF6-D03025145B45}"/>
              </a:ext>
            </a:extLst>
          </p:cNvPr>
          <p:cNvSpPr txBox="1"/>
          <p:nvPr/>
        </p:nvSpPr>
        <p:spPr>
          <a:xfrm>
            <a:off x="7785100" y="6448416"/>
            <a:ext cx="440690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grpSp>
        <p:nvGrpSpPr>
          <p:cNvPr id="2" name="Grupo 1">
            <a:extLst>
              <a:ext uri="{FF2B5EF4-FFF2-40B4-BE49-F238E27FC236}">
                <a16:creationId xmlns:a16="http://schemas.microsoft.com/office/drawing/2014/main" id="{CA3E605C-3E8F-844C-842D-42ABB7657CFD}"/>
              </a:ext>
            </a:extLst>
          </p:cNvPr>
          <p:cNvGrpSpPr/>
          <p:nvPr/>
        </p:nvGrpSpPr>
        <p:grpSpPr>
          <a:xfrm>
            <a:off x="615382" y="5164062"/>
            <a:ext cx="10219992" cy="1029000"/>
            <a:chOff x="588226" y="5225614"/>
            <a:chExt cx="10219992" cy="1029000"/>
          </a:xfrm>
        </p:grpSpPr>
        <p:sp>
          <p:nvSpPr>
            <p:cNvPr id="33" name="Rectangle 10">
              <a:extLst>
                <a:ext uri="{FF2B5EF4-FFF2-40B4-BE49-F238E27FC236}">
                  <a16:creationId xmlns:a16="http://schemas.microsoft.com/office/drawing/2014/main" id="{86180059-0A4C-B14B-B5ED-AE5200747239}"/>
                </a:ext>
              </a:extLst>
            </p:cNvPr>
            <p:cNvSpPr/>
            <p:nvPr/>
          </p:nvSpPr>
          <p:spPr>
            <a:xfrm>
              <a:off x="1487652" y="5225614"/>
              <a:ext cx="9320566" cy="1029000"/>
            </a:xfrm>
            <a:prstGeom prst="rect">
              <a:avLst/>
            </a:prstGeom>
            <a:solidFill>
              <a:srgbClr val="00206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accent1"/>
                  </a:solidFill>
                </a:rPr>
                <a:t> EN UN ESCENARIO DE CAMBIO CLIMÁTICO LA ECONOMÍA CIRCULAR DEBE TRANSFORMARSE EN ACCIONES COTIDIANAS. </a:t>
              </a:r>
              <a:endParaRPr lang="en-CL" dirty="0">
                <a:solidFill>
                  <a:schemeClr val="accent1"/>
                </a:solidFill>
              </a:endParaRPr>
            </a:p>
          </p:txBody>
        </p:sp>
        <p:pic>
          <p:nvPicPr>
            <p:cNvPr id="19" name="Imagen 10">
              <a:extLst>
                <a:ext uri="{FF2B5EF4-FFF2-40B4-BE49-F238E27FC236}">
                  <a16:creationId xmlns:a16="http://schemas.microsoft.com/office/drawing/2014/main" id="{43439FF4-E374-1847-8476-7BD9829ADE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226" y="5327892"/>
              <a:ext cx="920557" cy="532438"/>
            </a:xfrm>
            <a:prstGeom prst="rect">
              <a:avLst/>
            </a:prstGeom>
          </p:spPr>
        </p:pic>
      </p:grpSp>
      <p:grpSp>
        <p:nvGrpSpPr>
          <p:cNvPr id="22" name="Grupo 21">
            <a:extLst>
              <a:ext uri="{FF2B5EF4-FFF2-40B4-BE49-F238E27FC236}">
                <a16:creationId xmlns:a16="http://schemas.microsoft.com/office/drawing/2014/main" id="{7F86D0DC-575E-F243-8718-7890094F5D0B}"/>
              </a:ext>
            </a:extLst>
          </p:cNvPr>
          <p:cNvGrpSpPr/>
          <p:nvPr/>
        </p:nvGrpSpPr>
        <p:grpSpPr>
          <a:xfrm>
            <a:off x="588226" y="1802868"/>
            <a:ext cx="10234061" cy="1075821"/>
            <a:chOff x="1188638" y="3042952"/>
            <a:chExt cx="10234061" cy="1075821"/>
          </a:xfrm>
        </p:grpSpPr>
        <p:sp>
          <p:nvSpPr>
            <p:cNvPr id="25" name="Rectangle 10">
              <a:extLst>
                <a:ext uri="{FF2B5EF4-FFF2-40B4-BE49-F238E27FC236}">
                  <a16:creationId xmlns:a16="http://schemas.microsoft.com/office/drawing/2014/main" id="{5C2F108D-478F-B44D-8FFA-BB8E999E0E4C}"/>
                </a:ext>
              </a:extLst>
            </p:cNvPr>
            <p:cNvSpPr/>
            <p:nvPr/>
          </p:nvSpPr>
          <p:spPr>
            <a:xfrm>
              <a:off x="2109195" y="3042952"/>
              <a:ext cx="9313504" cy="1075821"/>
            </a:xfrm>
            <a:prstGeom prst="rect">
              <a:avLst/>
            </a:prstGeom>
            <a:solidFill>
              <a:srgbClr val="00206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accent1"/>
                  </a:solidFill>
                </a:rPr>
                <a:t>LA ESTRATEGIA DE  PLANIFICACIÓN TERRITORIAL DEBE CONSIDERAR LOS SERVICIOS SANITARIOS EN SU DESARROLLO </a:t>
              </a:r>
              <a:endParaRPr lang="en-CL" dirty="0">
                <a:solidFill>
                  <a:schemeClr val="accent1"/>
                </a:solidFill>
              </a:endParaRPr>
            </a:p>
          </p:txBody>
        </p:sp>
        <p:pic>
          <p:nvPicPr>
            <p:cNvPr id="24" name="Imagen 10">
              <a:extLst>
                <a:ext uri="{FF2B5EF4-FFF2-40B4-BE49-F238E27FC236}">
                  <a16:creationId xmlns:a16="http://schemas.microsoft.com/office/drawing/2014/main" id="{B0BE05B0-549F-0945-B9A2-92431DEA68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8638" y="3167743"/>
              <a:ext cx="920557" cy="532438"/>
            </a:xfrm>
            <a:prstGeom prst="rect">
              <a:avLst/>
            </a:prstGeom>
          </p:spPr>
        </p:pic>
      </p:grpSp>
      <p:sp>
        <p:nvSpPr>
          <p:cNvPr id="32" name="Rectangle 10">
            <a:extLst>
              <a:ext uri="{FF2B5EF4-FFF2-40B4-BE49-F238E27FC236}">
                <a16:creationId xmlns:a16="http://schemas.microsoft.com/office/drawing/2014/main" id="{A2071465-20D8-1148-A989-1038E6C73283}"/>
              </a:ext>
            </a:extLst>
          </p:cNvPr>
          <p:cNvSpPr/>
          <p:nvPr/>
        </p:nvSpPr>
        <p:spPr>
          <a:xfrm>
            <a:off x="1487652" y="3363999"/>
            <a:ext cx="9320566" cy="1314753"/>
          </a:xfrm>
          <a:prstGeom prst="rect">
            <a:avLst/>
          </a:prstGeom>
          <a:solidFill>
            <a:srgbClr val="00206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accent1"/>
                </a:solidFill>
              </a:rPr>
              <a:t>LA EXITOSA  POLITICA PÚBLICA EN MATERIA DE AGUA Y SANEAMIENTO, ABRE AL PAÍS MUCHAS OPORTUNIDADES PARA AVANZAR EN MATERIA DE REUTILIZACIÓN DE AGUAS SERVIDAS</a:t>
            </a:r>
            <a:endParaRPr lang="en-CL" dirty="0">
              <a:solidFill>
                <a:schemeClr val="accent1"/>
              </a:solidFill>
            </a:endParaRPr>
          </a:p>
        </p:txBody>
      </p:sp>
      <p:pic>
        <p:nvPicPr>
          <p:cNvPr id="29" name="Imagen 10">
            <a:extLst>
              <a:ext uri="{FF2B5EF4-FFF2-40B4-BE49-F238E27FC236}">
                <a16:creationId xmlns:a16="http://schemas.microsoft.com/office/drawing/2014/main" id="{998CED94-4D63-D047-8D7F-E414963B02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313" y="3432199"/>
            <a:ext cx="920557" cy="532438"/>
          </a:xfrm>
          <a:prstGeom prst="rect">
            <a:avLst/>
          </a:prstGeom>
        </p:spPr>
      </p:pic>
    </p:spTree>
    <p:extLst>
      <p:ext uri="{BB962C8B-B14F-4D97-AF65-F5344CB8AC3E}">
        <p14:creationId xmlns:p14="http://schemas.microsoft.com/office/powerpoint/2010/main" val="3115712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ppt_x"/>
                                          </p:val>
                                        </p:tav>
                                        <p:tav tm="100000">
                                          <p:val>
                                            <p:strVal val="#ppt_x"/>
                                          </p:val>
                                        </p:tav>
                                      </p:tavLst>
                                    </p:anim>
                                    <p:anim calcmode="lin" valueType="num">
                                      <p:cBhvr additive="base">
                                        <p:cTn id="13" dur="10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fill="hold"/>
                                        <p:tgtEl>
                                          <p:spTgt spid="32"/>
                                        </p:tgtEl>
                                        <p:attrNameLst>
                                          <p:attrName>ppt_x</p:attrName>
                                        </p:attrNameLst>
                                      </p:cBhvr>
                                      <p:tavLst>
                                        <p:tav tm="0">
                                          <p:val>
                                            <p:strVal val="#ppt_x"/>
                                          </p:val>
                                        </p:tav>
                                        <p:tav tm="100000">
                                          <p:val>
                                            <p:strVal val="#ppt_x"/>
                                          </p:val>
                                        </p:tav>
                                      </p:tavLst>
                                    </p:anim>
                                    <p:anim calcmode="lin" valueType="num">
                                      <p:cBhvr additive="base">
                                        <p:cTn id="17"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1000" fill="hold"/>
                                        <p:tgtEl>
                                          <p:spTgt spid="2"/>
                                        </p:tgtEl>
                                        <p:attrNameLst>
                                          <p:attrName>ppt_x</p:attrName>
                                        </p:attrNameLst>
                                      </p:cBhvr>
                                      <p:tavLst>
                                        <p:tav tm="0">
                                          <p:val>
                                            <p:strVal val="#ppt_x"/>
                                          </p:val>
                                        </p:tav>
                                        <p:tav tm="100000">
                                          <p:val>
                                            <p:strVal val="#ppt_x"/>
                                          </p:val>
                                        </p:tav>
                                      </p:tavLst>
                                    </p:anim>
                                    <p:anim calcmode="lin" valueType="num">
                                      <p:cBhvr additive="base">
                                        <p:cTn id="2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ree, outdoor, water, nature&#10;&#10;Description automatically generated">
            <a:extLst>
              <a:ext uri="{FF2B5EF4-FFF2-40B4-BE49-F238E27FC236}">
                <a16:creationId xmlns:a16="http://schemas.microsoft.com/office/drawing/2014/main" id="{E73D850A-AC8B-1E46-AAC0-D7887143F0F3}"/>
              </a:ext>
            </a:extLst>
          </p:cNvPr>
          <p:cNvPicPr>
            <a:picLocks noChangeAspect="1"/>
          </p:cNvPicPr>
          <p:nvPr/>
        </p:nvPicPr>
        <p:blipFill rotWithShape="1">
          <a:blip r:embed="rId2">
            <a:extLst>
              <a:ext uri="{28A0092B-C50C-407E-A947-70E740481C1C}">
                <a14:useLocalDpi xmlns:a14="http://schemas.microsoft.com/office/drawing/2010/main" val="0"/>
              </a:ext>
            </a:extLst>
          </a:blip>
          <a:srcRect l="-6" t="34005" r="6" b="17864"/>
          <a:stretch/>
        </p:blipFill>
        <p:spPr>
          <a:xfrm>
            <a:off x="-722" y="1776541"/>
            <a:ext cx="12192722" cy="3916261"/>
          </a:xfrm>
          <a:prstGeom prst="rect">
            <a:avLst/>
          </a:prstGeom>
        </p:spPr>
      </p:pic>
      <p:grpSp>
        <p:nvGrpSpPr>
          <p:cNvPr id="4" name="Group 11">
            <a:extLst>
              <a:ext uri="{FF2B5EF4-FFF2-40B4-BE49-F238E27FC236}">
                <a16:creationId xmlns:a16="http://schemas.microsoft.com/office/drawing/2014/main" id="{B4BA8247-90AB-244A-BBDD-B374E8D0CAEE}"/>
              </a:ext>
            </a:extLst>
          </p:cNvPr>
          <p:cNvGrpSpPr/>
          <p:nvPr/>
        </p:nvGrpSpPr>
        <p:grpSpPr>
          <a:xfrm>
            <a:off x="3888118" y="346537"/>
            <a:ext cx="3849707" cy="951439"/>
            <a:chOff x="4297624" y="377592"/>
            <a:chExt cx="3885017" cy="936637"/>
          </a:xfrm>
        </p:grpSpPr>
        <p:sp>
          <p:nvSpPr>
            <p:cNvPr id="5" name="Rectangle 12">
              <a:extLst>
                <a:ext uri="{FF2B5EF4-FFF2-40B4-BE49-F238E27FC236}">
                  <a16:creationId xmlns:a16="http://schemas.microsoft.com/office/drawing/2014/main" id="{7857F287-C46F-4C41-97E9-6C91846CDAD0}"/>
                </a:ext>
              </a:extLst>
            </p:cNvPr>
            <p:cNvSpPr/>
            <p:nvPr/>
          </p:nvSpPr>
          <p:spPr>
            <a:xfrm>
              <a:off x="4447290" y="377592"/>
              <a:ext cx="3585685" cy="753645"/>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6" name="TextBox 13">
              <a:extLst>
                <a:ext uri="{FF2B5EF4-FFF2-40B4-BE49-F238E27FC236}">
                  <a16:creationId xmlns:a16="http://schemas.microsoft.com/office/drawing/2014/main" id="{D8E6D14C-7A99-4C49-8F3F-8BAF71303A31}"/>
                </a:ext>
              </a:extLst>
            </p:cNvPr>
            <p:cNvSpPr txBox="1"/>
            <p:nvPr/>
          </p:nvSpPr>
          <p:spPr>
            <a:xfrm>
              <a:off x="4297624" y="390114"/>
              <a:ext cx="3885017" cy="924115"/>
            </a:xfrm>
            <a:prstGeom prst="rect">
              <a:avLst/>
            </a:prstGeom>
            <a:noFill/>
          </p:spPr>
          <p:txBody>
            <a:bodyPr wrap="square" rtlCol="0">
              <a:spAutoFit/>
            </a:bodyPr>
            <a:lstStyle/>
            <a:p>
              <a:pPr algn="ctr"/>
              <a:r>
                <a:rPr lang="es-ES_tradnl" sz="3700" b="1" dirty="0">
                  <a:solidFill>
                    <a:srgbClr val="002060"/>
                  </a:solidFill>
                  <a:latin typeface="Constantia" panose="02030602050306030303" pitchFamily="18" charset="0"/>
                  <a:ea typeface="Noto Sans Avestan" panose="020B0502040504020204" pitchFamily="34" charset="0"/>
                </a:rPr>
                <a:t>Introducción</a:t>
              </a:r>
            </a:p>
            <a:p>
              <a:pPr algn="ctr"/>
              <a:endParaRPr lang="en-CL" dirty="0"/>
            </a:p>
          </p:txBody>
        </p:sp>
      </p:grpSp>
      <p:sp>
        <p:nvSpPr>
          <p:cNvPr id="13" name="TextBox 1">
            <a:extLst>
              <a:ext uri="{FF2B5EF4-FFF2-40B4-BE49-F238E27FC236}">
                <a16:creationId xmlns:a16="http://schemas.microsoft.com/office/drawing/2014/main" id="{BB3FE019-A027-CD45-A6D5-40E931FB80AF}"/>
              </a:ext>
            </a:extLst>
          </p:cNvPr>
          <p:cNvSpPr txBox="1"/>
          <p:nvPr/>
        </p:nvSpPr>
        <p:spPr>
          <a:xfrm>
            <a:off x="7702477"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grpSp>
        <p:nvGrpSpPr>
          <p:cNvPr id="14" name="Grupo 6">
            <a:extLst>
              <a:ext uri="{FF2B5EF4-FFF2-40B4-BE49-F238E27FC236}">
                <a16:creationId xmlns:a16="http://schemas.microsoft.com/office/drawing/2014/main" id="{4470368E-499B-9644-A209-CA4DCA473357}"/>
              </a:ext>
            </a:extLst>
          </p:cNvPr>
          <p:cNvGrpSpPr/>
          <p:nvPr/>
        </p:nvGrpSpPr>
        <p:grpSpPr>
          <a:xfrm>
            <a:off x="574157" y="18167"/>
            <a:ext cx="10853002" cy="1112369"/>
            <a:chOff x="574157" y="217667"/>
            <a:chExt cx="10853002" cy="1112369"/>
          </a:xfrm>
        </p:grpSpPr>
        <p:pic>
          <p:nvPicPr>
            <p:cNvPr id="15" name="Picture 6" descr="A picture containing text, sign&#10;&#10;Description automatically generated">
              <a:extLst>
                <a:ext uri="{FF2B5EF4-FFF2-40B4-BE49-F238E27FC236}">
                  <a16:creationId xmlns:a16="http://schemas.microsoft.com/office/drawing/2014/main" id="{B91D78B6-4ACA-574A-946B-4FB442372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6" name="Group 14">
              <a:extLst>
                <a:ext uri="{FF2B5EF4-FFF2-40B4-BE49-F238E27FC236}">
                  <a16:creationId xmlns:a16="http://schemas.microsoft.com/office/drawing/2014/main" id="{61F34FF6-00A7-E443-8E8B-AAB2943944A2}"/>
                </a:ext>
              </a:extLst>
            </p:cNvPr>
            <p:cNvGrpSpPr/>
            <p:nvPr/>
          </p:nvGrpSpPr>
          <p:grpSpPr>
            <a:xfrm>
              <a:off x="9741404" y="217667"/>
              <a:ext cx="1685755" cy="1112369"/>
              <a:chOff x="908922" y="14286"/>
              <a:chExt cx="10371401" cy="6843714"/>
            </a:xfrm>
          </p:grpSpPr>
          <p:pic>
            <p:nvPicPr>
              <p:cNvPr id="17" name="Picture 7" descr="Logo&#10;&#10;Description automatically generated">
                <a:extLst>
                  <a:ext uri="{FF2B5EF4-FFF2-40B4-BE49-F238E27FC236}">
                    <a16:creationId xmlns:a16="http://schemas.microsoft.com/office/drawing/2014/main" id="{1086F269-216E-2643-A1EA-EC2EAC4421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8" name="Picture 2" descr="A picture containing shape&#10;&#10;Description automatically generated">
                <a:extLst>
                  <a:ext uri="{FF2B5EF4-FFF2-40B4-BE49-F238E27FC236}">
                    <a16:creationId xmlns:a16="http://schemas.microsoft.com/office/drawing/2014/main" id="{12A7037B-9CC1-2A41-B8E8-5DBD84D5B2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2" name="CuadroTexto 1"/>
          <p:cNvSpPr txBox="1"/>
          <p:nvPr/>
        </p:nvSpPr>
        <p:spPr>
          <a:xfrm>
            <a:off x="2294312" y="2731168"/>
            <a:ext cx="5754814" cy="400110"/>
          </a:xfrm>
          <a:prstGeom prst="rect">
            <a:avLst/>
          </a:prstGeom>
          <a:noFill/>
        </p:spPr>
        <p:txBody>
          <a:bodyPr wrap="square" rtlCol="0">
            <a:spAutoFit/>
          </a:bodyPr>
          <a:lstStyle/>
          <a:p>
            <a:r>
              <a:rPr lang="es-ES" dirty="0">
                <a:solidFill>
                  <a:schemeClr val="bg1"/>
                </a:solidFill>
              </a:rPr>
              <a:t>¿</a:t>
            </a:r>
            <a:r>
              <a:rPr lang="es-ES" sz="2000" dirty="0">
                <a:solidFill>
                  <a:schemeClr val="bg1"/>
                </a:solidFill>
              </a:rPr>
              <a:t>Qué debe  crecer  primero;  la ciudad o los servicios? </a:t>
            </a:r>
            <a:endParaRPr lang="en-US" sz="2000" dirty="0">
              <a:solidFill>
                <a:schemeClr val="bg1"/>
              </a:solidFill>
            </a:endParaRPr>
          </a:p>
        </p:txBody>
      </p:sp>
      <p:sp>
        <p:nvSpPr>
          <p:cNvPr id="7" name="CuadroTexto 6"/>
          <p:cNvSpPr txBox="1"/>
          <p:nvPr/>
        </p:nvSpPr>
        <p:spPr>
          <a:xfrm>
            <a:off x="2827421" y="2225842"/>
            <a:ext cx="4656221" cy="400110"/>
          </a:xfrm>
          <a:prstGeom prst="rect">
            <a:avLst/>
          </a:prstGeom>
          <a:noFill/>
        </p:spPr>
        <p:txBody>
          <a:bodyPr wrap="square" rtlCol="0">
            <a:spAutoFit/>
          </a:bodyPr>
          <a:lstStyle/>
          <a:p>
            <a:r>
              <a:rPr lang="es-ES" sz="2000" dirty="0">
                <a:solidFill>
                  <a:schemeClr val="bg1"/>
                </a:solidFill>
              </a:rPr>
              <a:t>Planificación Territorial y gestión hídrica: </a:t>
            </a:r>
            <a:endParaRPr lang="en-US" sz="2000" dirty="0">
              <a:solidFill>
                <a:schemeClr val="bg1"/>
              </a:solidFill>
            </a:endParaRPr>
          </a:p>
        </p:txBody>
      </p:sp>
      <p:sp>
        <p:nvSpPr>
          <p:cNvPr id="8" name="CuadroTexto 7"/>
          <p:cNvSpPr txBox="1"/>
          <p:nvPr/>
        </p:nvSpPr>
        <p:spPr>
          <a:xfrm>
            <a:off x="2550693" y="3438788"/>
            <a:ext cx="6075949" cy="646331"/>
          </a:xfrm>
          <a:prstGeom prst="rect">
            <a:avLst/>
          </a:prstGeom>
          <a:noFill/>
        </p:spPr>
        <p:txBody>
          <a:bodyPr wrap="square" rtlCol="0">
            <a:spAutoFit/>
          </a:bodyPr>
          <a:lstStyle/>
          <a:p>
            <a:r>
              <a:rPr lang="es-ES" dirty="0">
                <a:solidFill>
                  <a:schemeClr val="bg1"/>
                </a:solidFill>
              </a:rPr>
              <a:t>¿Qué obligaciones tienen las empresas  sanitarias y SSR en sus territorios?</a:t>
            </a:r>
            <a:endParaRPr lang="en-US" dirty="0">
              <a:solidFill>
                <a:schemeClr val="bg1"/>
              </a:solidFill>
            </a:endParaRPr>
          </a:p>
        </p:txBody>
      </p:sp>
      <p:sp>
        <p:nvSpPr>
          <p:cNvPr id="9" name="CuadroTexto 8"/>
          <p:cNvSpPr txBox="1"/>
          <p:nvPr/>
        </p:nvSpPr>
        <p:spPr>
          <a:xfrm>
            <a:off x="2454442" y="4342739"/>
            <a:ext cx="6509084" cy="646331"/>
          </a:xfrm>
          <a:prstGeom prst="rect">
            <a:avLst/>
          </a:prstGeom>
          <a:noFill/>
        </p:spPr>
        <p:txBody>
          <a:bodyPr wrap="square" rtlCol="0">
            <a:spAutoFit/>
          </a:bodyPr>
          <a:lstStyle/>
          <a:p>
            <a:r>
              <a:rPr lang="es-ES" dirty="0">
                <a:solidFill>
                  <a:schemeClr val="bg1"/>
                </a:solidFill>
              </a:rPr>
              <a:t>Qué oportunidades nos abre la economía circular en el actual escenario hídrico?</a:t>
            </a:r>
            <a:endParaRPr lang="en-US" dirty="0">
              <a:solidFill>
                <a:schemeClr val="bg1"/>
              </a:solidFill>
            </a:endParaRPr>
          </a:p>
        </p:txBody>
      </p:sp>
    </p:spTree>
    <p:extLst>
      <p:ext uri="{BB962C8B-B14F-4D97-AF65-F5344CB8AC3E}">
        <p14:creationId xmlns:p14="http://schemas.microsoft.com/office/powerpoint/2010/main" val="2827253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nature, snow&#10;&#10;Description automatically generated">
            <a:extLst>
              <a:ext uri="{FF2B5EF4-FFF2-40B4-BE49-F238E27FC236}">
                <a16:creationId xmlns:a16="http://schemas.microsoft.com/office/drawing/2014/main" id="{CE7B63C1-FD8C-2045-B51C-ECDFDC9BD4AC}"/>
              </a:ext>
            </a:extLst>
          </p:cNvPr>
          <p:cNvPicPr>
            <a:picLocks noChangeAspect="1"/>
          </p:cNvPicPr>
          <p:nvPr/>
        </p:nvPicPr>
        <p:blipFill rotWithShape="1">
          <a:blip r:embed="rId2">
            <a:extLst>
              <a:ext uri="{28A0092B-C50C-407E-A947-70E740481C1C}">
                <a14:useLocalDpi xmlns:a14="http://schemas.microsoft.com/office/drawing/2010/main" val="0"/>
              </a:ext>
            </a:extLst>
          </a:blip>
          <a:srcRect t="12759" b="25004"/>
          <a:stretch/>
        </p:blipFill>
        <p:spPr>
          <a:xfrm>
            <a:off x="0" y="1799399"/>
            <a:ext cx="12192000" cy="5058602"/>
          </a:xfrm>
          <a:prstGeom prst="rect">
            <a:avLst/>
          </a:prstGeom>
        </p:spPr>
      </p:pic>
      <p:sp>
        <p:nvSpPr>
          <p:cNvPr id="10" name="Oval 9">
            <a:extLst>
              <a:ext uri="{FF2B5EF4-FFF2-40B4-BE49-F238E27FC236}">
                <a16:creationId xmlns:a16="http://schemas.microsoft.com/office/drawing/2014/main" id="{07C28626-6B3F-FC4A-B00A-554B9F990B78}"/>
              </a:ext>
            </a:extLst>
          </p:cNvPr>
          <p:cNvSpPr/>
          <p:nvPr/>
        </p:nvSpPr>
        <p:spPr>
          <a:xfrm>
            <a:off x="-383188" y="3325095"/>
            <a:ext cx="5230377" cy="5169953"/>
          </a:xfrm>
          <a:prstGeom prst="ellipse">
            <a:avLst/>
          </a:prstGeom>
          <a:solidFill>
            <a:srgbClr val="3EA8ED">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endParaRPr lang="es-CL" dirty="0">
              <a:solidFill>
                <a:schemeClr val="accent1">
                  <a:lumMod val="50000"/>
                </a:schemeClr>
              </a:solidFill>
              <a:latin typeface="Noto Sans Avestan" panose="020B0502040504020204" pitchFamily="34" charset="0"/>
              <a:ea typeface="Noto Sans Avestan" panose="020B0502040504020204" pitchFamily="34" charset="0"/>
              <a:cs typeface="Al Nile" pitchFamily="2" charset="-78"/>
            </a:endParaRPr>
          </a:p>
        </p:txBody>
      </p:sp>
      <p:pic>
        <p:nvPicPr>
          <p:cNvPr id="7" name="Picture 6" descr="A picture containing text, sign&#10;&#10;Description automatically generated">
            <a:extLst>
              <a:ext uri="{FF2B5EF4-FFF2-40B4-BE49-F238E27FC236}">
                <a16:creationId xmlns:a16="http://schemas.microsoft.com/office/drawing/2014/main" id="{7A90B800-CF68-7640-A7A1-8D7B869D3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023" y="494182"/>
            <a:ext cx="2628900" cy="1028700"/>
          </a:xfrm>
          <a:prstGeom prst="rect">
            <a:avLst/>
          </a:prstGeom>
        </p:spPr>
      </p:pic>
      <p:grpSp>
        <p:nvGrpSpPr>
          <p:cNvPr id="9" name="Group 8">
            <a:extLst>
              <a:ext uri="{FF2B5EF4-FFF2-40B4-BE49-F238E27FC236}">
                <a16:creationId xmlns:a16="http://schemas.microsoft.com/office/drawing/2014/main" id="{8B93A2BF-56B4-624B-828D-CE5447FAABBA}"/>
              </a:ext>
            </a:extLst>
          </p:cNvPr>
          <p:cNvGrpSpPr/>
          <p:nvPr/>
        </p:nvGrpSpPr>
        <p:grpSpPr>
          <a:xfrm>
            <a:off x="9575150" y="217667"/>
            <a:ext cx="2377203" cy="1568631"/>
            <a:chOff x="908922" y="14286"/>
            <a:chExt cx="10371401" cy="6843714"/>
          </a:xfrm>
        </p:grpSpPr>
        <p:pic>
          <p:nvPicPr>
            <p:cNvPr id="8" name="Picture 7" descr="Logo&#10;&#10;Description automatically generated">
              <a:extLst>
                <a:ext uri="{FF2B5EF4-FFF2-40B4-BE49-F238E27FC236}">
                  <a16:creationId xmlns:a16="http://schemas.microsoft.com/office/drawing/2014/main" id="{28D3B168-869F-9C47-B0E7-750408A474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0F4DC2D9-F431-DA43-AF31-9B28E39B0E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nvGrpSpPr>
          <p:cNvPr id="18" name="Group 17">
            <a:extLst>
              <a:ext uri="{FF2B5EF4-FFF2-40B4-BE49-F238E27FC236}">
                <a16:creationId xmlns:a16="http://schemas.microsoft.com/office/drawing/2014/main" id="{6242C4E3-1F61-FA46-B77F-F65A6A4D27E6}"/>
              </a:ext>
            </a:extLst>
          </p:cNvPr>
          <p:cNvGrpSpPr/>
          <p:nvPr/>
        </p:nvGrpSpPr>
        <p:grpSpPr>
          <a:xfrm>
            <a:off x="179882" y="4276094"/>
            <a:ext cx="5127171" cy="2170857"/>
            <a:chOff x="1497466" y="2615677"/>
            <a:chExt cx="5127171" cy="2170857"/>
          </a:xfrm>
        </p:grpSpPr>
        <p:sp>
          <p:nvSpPr>
            <p:cNvPr id="6" name="Rectángulo 5"/>
            <p:cNvSpPr/>
            <p:nvPr/>
          </p:nvSpPr>
          <p:spPr>
            <a:xfrm>
              <a:off x="1497466" y="2644046"/>
              <a:ext cx="5127171" cy="2044919"/>
            </a:xfrm>
            <a:prstGeom prst="rect">
              <a:avLst/>
            </a:prstGeom>
          </p:spPr>
          <p:txBody>
            <a:bodyPr wrap="square">
              <a:spAutoFit/>
            </a:bodyPr>
            <a:lstStyle/>
            <a:p>
              <a:pPr>
                <a:lnSpc>
                  <a:spcPct val="107000"/>
                </a:lnSpc>
              </a:pPr>
              <a:endParaRPr lang="es-CL" sz="2400" b="1" dirty="0">
                <a:latin typeface="Noto Sans Avestan" panose="020B0502040504020204" pitchFamily="34" charset="0"/>
                <a:ea typeface="Noto Sans Avestan" panose="020B0502040504020204" pitchFamily="34" charset="0"/>
                <a:cs typeface="Times New Roman" panose="02020603050405020304" pitchFamily="18" charset="0"/>
              </a:endParaRPr>
            </a:p>
            <a:p>
              <a:pPr>
                <a:lnSpc>
                  <a:spcPct val="107000"/>
                </a:lnSpc>
                <a:spcAft>
                  <a:spcPts val="0"/>
                </a:spcAft>
              </a:pPr>
              <a:r>
                <a:rPr lang="es-CL" sz="3200" b="1" dirty="0">
                  <a:solidFill>
                    <a:schemeClr val="bg1"/>
                  </a:solidFill>
                  <a:latin typeface="Constantia" panose="02030602050306030303" pitchFamily="18" charset="0"/>
                  <a:ea typeface="Apple Color Emoji" pitchFamily="2" charset="0"/>
                  <a:cs typeface="Aldhabi" panose="020F0502020204030204" pitchFamily="34" charset="0"/>
                </a:rPr>
                <a:t>Escuela Municipal del Agua</a:t>
              </a:r>
            </a:p>
            <a:p>
              <a:pPr>
                <a:lnSpc>
                  <a:spcPct val="107000"/>
                </a:lnSpc>
                <a:spcAft>
                  <a:spcPts val="0"/>
                </a:spcAft>
              </a:pPr>
              <a:endParaRPr lang="es-CL" sz="3200" dirty="0">
                <a:latin typeface="Constantia" panose="02030602050306030303" pitchFamily="18" charset="0"/>
                <a:ea typeface="Apple Color Emoji" pitchFamily="2" charset="0"/>
                <a:cs typeface="Aldhabi" panose="020F0502020204030204" pitchFamily="34" charset="0"/>
              </a:endParaRPr>
            </a:p>
          </p:txBody>
        </p:sp>
        <p:sp>
          <p:nvSpPr>
            <p:cNvPr id="11" name="Rectangle 10">
              <a:extLst>
                <a:ext uri="{FF2B5EF4-FFF2-40B4-BE49-F238E27FC236}">
                  <a16:creationId xmlns:a16="http://schemas.microsoft.com/office/drawing/2014/main" id="{8F09737F-B5B0-3945-926C-9F31BD37FC50}"/>
                </a:ext>
              </a:extLst>
            </p:cNvPr>
            <p:cNvSpPr/>
            <p:nvPr/>
          </p:nvSpPr>
          <p:spPr>
            <a:xfrm>
              <a:off x="1497466" y="4191178"/>
              <a:ext cx="2320635" cy="595356"/>
            </a:xfrm>
            <a:prstGeom prst="rect">
              <a:avLst/>
            </a:prstGeom>
          </p:spPr>
          <p:txBody>
            <a:bodyPr wrap="none">
              <a:spAutoFit/>
            </a:bodyPr>
            <a:lstStyle/>
            <a:p>
              <a:pPr>
                <a:lnSpc>
                  <a:spcPct val="107000"/>
                </a:lnSpc>
                <a:spcAft>
                  <a:spcPts val="0"/>
                </a:spcAft>
              </a:pPr>
              <a:r>
                <a:rPr lang="es-CL" sz="3200" dirty="0">
                  <a:solidFill>
                    <a:srgbClr val="B3DD40"/>
                  </a:solidFill>
                  <a:latin typeface="Noto Sans Avestan" panose="020B0502040504020204" pitchFamily="34" charset="0"/>
                  <a:ea typeface="Noto Sans Avestan" panose="020B0502040504020204" pitchFamily="34" charset="0"/>
                  <a:cs typeface="Al Nile" pitchFamily="2" charset="-78"/>
                </a:rPr>
                <a:t>Nivel Inicial  </a:t>
              </a:r>
              <a:endParaRPr lang="en-US" sz="3200" dirty="0">
                <a:solidFill>
                  <a:srgbClr val="B3DD40"/>
                </a:solidFill>
                <a:latin typeface="Noto Sans Avestan" panose="020B0502040504020204" pitchFamily="34" charset="0"/>
                <a:ea typeface="Noto Sans Avestan" panose="020B0502040504020204" pitchFamily="34" charset="0"/>
                <a:cs typeface="Al Nile" pitchFamily="2" charset="-78"/>
              </a:endParaRPr>
            </a:p>
          </p:txBody>
        </p:sp>
        <p:sp>
          <p:nvSpPr>
            <p:cNvPr id="12" name="Rectangle 11">
              <a:extLst>
                <a:ext uri="{FF2B5EF4-FFF2-40B4-BE49-F238E27FC236}">
                  <a16:creationId xmlns:a16="http://schemas.microsoft.com/office/drawing/2014/main" id="{2CD789FE-6233-B747-9F76-1953DCA57F47}"/>
                </a:ext>
              </a:extLst>
            </p:cNvPr>
            <p:cNvSpPr/>
            <p:nvPr/>
          </p:nvSpPr>
          <p:spPr>
            <a:xfrm>
              <a:off x="1542607" y="2615677"/>
              <a:ext cx="1919180" cy="406714"/>
            </a:xfrm>
            <a:prstGeom prst="rect">
              <a:avLst/>
            </a:prstGeom>
          </p:spPr>
          <p:txBody>
            <a:bodyPr wrap="none">
              <a:spAutoFit/>
            </a:bodyPr>
            <a:lstStyle/>
            <a:p>
              <a:pPr>
                <a:lnSpc>
                  <a:spcPct val="107000"/>
                </a:lnSpc>
              </a:pPr>
              <a:r>
                <a:rPr lang="es-CL" sz="2000" dirty="0">
                  <a:solidFill>
                    <a:schemeClr val="accent1">
                      <a:lumMod val="50000"/>
                    </a:schemeClr>
                  </a:solidFill>
                  <a:latin typeface="Noto Sans Avestan" panose="020B0502040504020204" pitchFamily="34" charset="0"/>
                  <a:ea typeface="Noto Sans Avestan" panose="020B0502040504020204" pitchFamily="34" charset="0"/>
                  <a:cs typeface="Al Nile" pitchFamily="2" charset="-78"/>
                </a:rPr>
                <a:t>Primera Versión </a:t>
              </a:r>
            </a:p>
          </p:txBody>
        </p:sp>
      </p:grpSp>
    </p:spTree>
    <p:extLst>
      <p:ext uri="{BB962C8B-B14F-4D97-AF65-F5344CB8AC3E}">
        <p14:creationId xmlns:p14="http://schemas.microsoft.com/office/powerpoint/2010/main" val="7479083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9">
            <a:extLst>
              <a:ext uri="{FF2B5EF4-FFF2-40B4-BE49-F238E27FC236}">
                <a16:creationId xmlns:a16="http://schemas.microsoft.com/office/drawing/2014/main" id="{3759E185-B440-3B43-AB5C-A535D74DA72D}"/>
              </a:ext>
            </a:extLst>
          </p:cNvPr>
          <p:cNvSpPr txBox="1"/>
          <p:nvPr/>
        </p:nvSpPr>
        <p:spPr>
          <a:xfrm>
            <a:off x="3803369" y="6503876"/>
            <a:ext cx="4327353"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12" name="Rectangle 12">
            <a:extLst>
              <a:ext uri="{FF2B5EF4-FFF2-40B4-BE49-F238E27FC236}">
                <a16:creationId xmlns:a16="http://schemas.microsoft.com/office/drawing/2014/main" id="{ECAC7CEE-B3E8-8044-AD92-0CF0F5EC792D}"/>
              </a:ext>
            </a:extLst>
          </p:cNvPr>
          <p:cNvSpPr/>
          <p:nvPr/>
        </p:nvSpPr>
        <p:spPr>
          <a:xfrm>
            <a:off x="3550555" y="354124"/>
            <a:ext cx="4934607" cy="720677"/>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lnSpc>
                <a:spcPct val="107000"/>
              </a:lnSpc>
              <a:spcAft>
                <a:spcPts val="800"/>
              </a:spcAft>
              <a:buFont typeface="Symbol" panose="05050102010706020507" pitchFamily="18" charset="2"/>
              <a:buChar char=""/>
            </a:pPr>
            <a:r>
              <a:rPr lang="es-ES" sz="1600" dirty="0">
                <a:latin typeface="Calibri" panose="020F0502020204030204" pitchFamily="34" charset="0"/>
                <a:ea typeface="Calibri" panose="020F0502020204030204" pitchFamily="34" charset="0"/>
                <a:cs typeface="Times New Roman" panose="02020603050405020304" pitchFamily="18" charset="0"/>
              </a:rPr>
              <a:t>Agua y factibilidad de Servicios Sanitarios</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o 6">
            <a:extLst>
              <a:ext uri="{FF2B5EF4-FFF2-40B4-BE49-F238E27FC236}">
                <a16:creationId xmlns:a16="http://schemas.microsoft.com/office/drawing/2014/main" id="{720F3B19-B410-034C-B3A7-35BC763C2C0B}"/>
              </a:ext>
            </a:extLst>
          </p:cNvPr>
          <p:cNvGrpSpPr/>
          <p:nvPr/>
        </p:nvGrpSpPr>
        <p:grpSpPr>
          <a:xfrm>
            <a:off x="574157" y="18167"/>
            <a:ext cx="10853002" cy="1112369"/>
            <a:chOff x="574157" y="217667"/>
            <a:chExt cx="10853002" cy="1112369"/>
          </a:xfrm>
        </p:grpSpPr>
        <p:pic>
          <p:nvPicPr>
            <p:cNvPr id="14" name="Picture 6" descr="A picture containing text, sign&#10;&#10;Description automatically generated">
              <a:extLst>
                <a:ext uri="{FF2B5EF4-FFF2-40B4-BE49-F238E27FC236}">
                  <a16:creationId xmlns:a16="http://schemas.microsoft.com/office/drawing/2014/main" id="{290B0120-2230-7342-8621-41A3C633D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5" name="Group 14">
              <a:extLst>
                <a:ext uri="{FF2B5EF4-FFF2-40B4-BE49-F238E27FC236}">
                  <a16:creationId xmlns:a16="http://schemas.microsoft.com/office/drawing/2014/main" id="{373EEB79-CE5A-6F4E-BC97-CF3199D00DF5}"/>
                </a:ext>
              </a:extLst>
            </p:cNvPr>
            <p:cNvGrpSpPr/>
            <p:nvPr/>
          </p:nvGrpSpPr>
          <p:grpSpPr>
            <a:xfrm>
              <a:off x="9741404" y="217667"/>
              <a:ext cx="1685755" cy="1112369"/>
              <a:chOff x="908922" y="14286"/>
              <a:chExt cx="10371401" cy="6843714"/>
            </a:xfrm>
          </p:grpSpPr>
          <p:pic>
            <p:nvPicPr>
              <p:cNvPr id="16" name="Picture 7" descr="Logo&#10;&#10;Description automatically generated">
                <a:extLst>
                  <a:ext uri="{FF2B5EF4-FFF2-40B4-BE49-F238E27FC236}">
                    <a16:creationId xmlns:a16="http://schemas.microsoft.com/office/drawing/2014/main" id="{807008D8-925E-064B-A660-AEB67489A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7" name="Picture 2" descr="A picture containing shape&#10;&#10;Description automatically generated">
                <a:extLst>
                  <a:ext uri="{FF2B5EF4-FFF2-40B4-BE49-F238E27FC236}">
                    <a16:creationId xmlns:a16="http://schemas.microsoft.com/office/drawing/2014/main" id="{5C8EF862-7624-BD4A-B2D3-8427DA1018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20" name="Título 1">
            <a:extLst>
              <a:ext uri="{FF2B5EF4-FFF2-40B4-BE49-F238E27FC236}">
                <a16:creationId xmlns:a16="http://schemas.microsoft.com/office/drawing/2014/main" id="{DD8A8A89-CBAF-4D43-8A8C-F4C695EE03DC}"/>
              </a:ext>
            </a:extLst>
          </p:cNvPr>
          <p:cNvSpPr>
            <a:spLocks noGrp="1"/>
          </p:cNvSpPr>
          <p:nvPr>
            <p:ph type="title"/>
          </p:nvPr>
        </p:nvSpPr>
        <p:spPr>
          <a:xfrm>
            <a:off x="4116523" y="3602623"/>
            <a:ext cx="3482802" cy="735586"/>
          </a:xfrm>
        </p:spPr>
        <p:txBody>
          <a:bodyPr>
            <a:normAutofit/>
          </a:bodyPr>
          <a:lstStyle/>
          <a:p>
            <a:r>
              <a:rPr lang="es-ES" sz="3200" b="1" dirty="0">
                <a:solidFill>
                  <a:schemeClr val="bg1"/>
                </a:solidFill>
                <a:latin typeface="+mn-lt"/>
              </a:rPr>
              <a:t>Un poco de historia</a:t>
            </a:r>
            <a:endParaRPr lang="en-US" sz="3200" b="1" dirty="0">
              <a:solidFill>
                <a:schemeClr val="bg1"/>
              </a:solidFill>
              <a:latin typeface="+mn-lt"/>
            </a:endParaRPr>
          </a:p>
        </p:txBody>
      </p:sp>
      <p:sp>
        <p:nvSpPr>
          <p:cNvPr id="3" name="Rectángulo 2"/>
          <p:cNvSpPr/>
          <p:nvPr/>
        </p:nvSpPr>
        <p:spPr>
          <a:xfrm>
            <a:off x="924205" y="2105734"/>
            <a:ext cx="6675120" cy="2269467"/>
          </a:xfrm>
          <a:prstGeom prst="rect">
            <a:avLst/>
          </a:prstGeom>
        </p:spPr>
        <p:txBody>
          <a:bodyPr wrap="square">
            <a:spAutoFit/>
          </a:bodyPr>
          <a:lstStyle/>
          <a:p>
            <a:pPr algn="just">
              <a:lnSpc>
                <a:spcPct val="107000"/>
              </a:lnSpc>
              <a:spcAft>
                <a:spcPts val="800"/>
              </a:spcAft>
            </a:pPr>
            <a:r>
              <a:rPr lang="es-CL" dirty="0">
                <a:solidFill>
                  <a:srgbClr val="1C1C1C"/>
                </a:solidFill>
                <a:latin typeface="Calibri" panose="020F0502020204030204" pitchFamily="34" charset="0"/>
                <a:ea typeface="Calibri" panose="020F0502020204030204" pitchFamily="34" charset="0"/>
                <a:cs typeface="Calibri" panose="020F0502020204030204" pitchFamily="34" charset="0"/>
              </a:rPr>
              <a:t>El sector agrícola es el principal usuario de agua en Chile, con extracciones de alrededor de un 72%. Por su parte, la industria sanitaria utiliza el 11%, con lo que abastece a casi 5,7 millones de clientes en las zonas urbanas de todo el país.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L" dirty="0">
                <a:solidFill>
                  <a:srgbClr val="1C1C1C"/>
                </a:solidFill>
                <a:latin typeface="Calibri" panose="020F0502020204030204" pitchFamily="34" charset="0"/>
                <a:ea typeface="Calibri" panose="020F0502020204030204" pitchFamily="34" charset="0"/>
                <a:cs typeface="Calibri" panose="020F0502020204030204" pitchFamily="34" charset="0"/>
              </a:rPr>
              <a:t>El resto de divide en un 7% por las industrias, 4% por minería, 4% generación y 1% agua potable rural, según datos de la Dirección General de Aguas (DGA) y el Ministerio de Obras Públicas (MOP).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CuadroTexto 1"/>
          <p:cNvSpPr txBox="1"/>
          <p:nvPr/>
        </p:nvSpPr>
        <p:spPr>
          <a:xfrm>
            <a:off x="4896853" y="1672389"/>
            <a:ext cx="3392905" cy="369332"/>
          </a:xfrm>
          <a:prstGeom prst="rect">
            <a:avLst/>
          </a:prstGeom>
          <a:noFill/>
        </p:spPr>
        <p:txBody>
          <a:bodyPr wrap="square" rtlCol="0">
            <a:spAutoFit/>
          </a:bodyPr>
          <a:lstStyle/>
          <a:p>
            <a:r>
              <a:rPr lang="es-ES" dirty="0"/>
              <a:t>Recordemos </a:t>
            </a:r>
            <a:endParaRPr lang="en-US" dirty="0"/>
          </a:p>
        </p:txBody>
      </p:sp>
    </p:spTree>
    <p:extLst>
      <p:ext uri="{BB962C8B-B14F-4D97-AF65-F5344CB8AC3E}">
        <p14:creationId xmlns:p14="http://schemas.microsoft.com/office/powerpoint/2010/main" val="3834253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7D1A367-3FE6-7F48-9611-13AD544EE1F9}"/>
              </a:ext>
            </a:extLst>
          </p:cNvPr>
          <p:cNvPicPr>
            <a:picLocks noChangeAspect="1"/>
          </p:cNvPicPr>
          <p:nvPr/>
        </p:nvPicPr>
        <p:blipFill rotWithShape="1">
          <a:blip r:embed="rId3"/>
          <a:srcRect t="1" b="56966"/>
          <a:stretch/>
        </p:blipFill>
        <p:spPr>
          <a:xfrm>
            <a:off x="0" y="1"/>
            <a:ext cx="12192000" cy="6858000"/>
          </a:xfrm>
          <a:prstGeom prst="rect">
            <a:avLst/>
          </a:prstGeom>
        </p:spPr>
      </p:pic>
      <p:sp>
        <p:nvSpPr>
          <p:cNvPr id="6" name="TextBox 17">
            <a:extLst>
              <a:ext uri="{FF2B5EF4-FFF2-40B4-BE49-F238E27FC236}">
                <a16:creationId xmlns:a16="http://schemas.microsoft.com/office/drawing/2014/main" id="{A9A2B248-2358-6A42-9463-44B2B38D7A60}"/>
              </a:ext>
            </a:extLst>
          </p:cNvPr>
          <p:cNvSpPr txBox="1"/>
          <p:nvPr/>
        </p:nvSpPr>
        <p:spPr>
          <a:xfrm>
            <a:off x="206467" y="6421932"/>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3" name="Rectangle 2">
            <a:extLst>
              <a:ext uri="{FF2B5EF4-FFF2-40B4-BE49-F238E27FC236}">
                <a16:creationId xmlns:a16="http://schemas.microsoft.com/office/drawing/2014/main" id="{43434325-6D76-5243-8D0E-C3D9F586DA72}"/>
              </a:ext>
            </a:extLst>
          </p:cNvPr>
          <p:cNvSpPr/>
          <p:nvPr/>
        </p:nvSpPr>
        <p:spPr>
          <a:xfrm>
            <a:off x="10020300" y="2447299"/>
            <a:ext cx="1962150" cy="3801101"/>
          </a:xfrm>
          <a:prstGeom prst="rect">
            <a:avLst/>
          </a:prstGeom>
          <a:solidFill>
            <a:schemeClr val="bg1">
              <a:alpha val="725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graphicFrame>
        <p:nvGraphicFramePr>
          <p:cNvPr id="7" name="Gráfico 6">
            <a:extLst>
              <a:ext uri="{FF2B5EF4-FFF2-40B4-BE49-F238E27FC236}">
                <a16:creationId xmlns:a16="http://schemas.microsoft.com/office/drawing/2014/main" id="{FFA29C99-1557-3D49-8238-4A2DDEE65586}"/>
              </a:ext>
            </a:extLst>
          </p:cNvPr>
          <p:cNvGraphicFramePr/>
          <p:nvPr/>
        </p:nvGraphicFramePr>
        <p:xfrm>
          <a:off x="2267567" y="1304160"/>
          <a:ext cx="10077450" cy="6420486"/>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Grupo 7">
            <a:extLst>
              <a:ext uri="{FF2B5EF4-FFF2-40B4-BE49-F238E27FC236}">
                <a16:creationId xmlns:a16="http://schemas.microsoft.com/office/drawing/2014/main" id="{711AE6E2-EAA1-AA41-99F3-0A9D9DE7E622}"/>
              </a:ext>
            </a:extLst>
          </p:cNvPr>
          <p:cNvGrpSpPr/>
          <p:nvPr/>
        </p:nvGrpSpPr>
        <p:grpSpPr>
          <a:xfrm>
            <a:off x="153233" y="2447299"/>
            <a:ext cx="5575054" cy="532438"/>
            <a:chOff x="4006850" y="2063758"/>
            <a:chExt cx="4790763" cy="532438"/>
          </a:xfrm>
        </p:grpSpPr>
        <p:sp>
          <p:nvSpPr>
            <p:cNvPr id="9" name="Rectangle 15">
              <a:extLst>
                <a:ext uri="{FF2B5EF4-FFF2-40B4-BE49-F238E27FC236}">
                  <a16:creationId xmlns:a16="http://schemas.microsoft.com/office/drawing/2014/main" id="{C1554DAA-41C3-284E-A584-00692E36D4A4}"/>
                </a:ext>
              </a:extLst>
            </p:cNvPr>
            <p:cNvSpPr/>
            <p:nvPr/>
          </p:nvSpPr>
          <p:spPr>
            <a:xfrm>
              <a:off x="4250298" y="2090841"/>
              <a:ext cx="4547315" cy="478272"/>
            </a:xfrm>
            <a:prstGeom prst="rect">
              <a:avLst/>
            </a:prstGeom>
          </p:spPr>
          <p:txBody>
            <a:bodyPr wrap="square">
              <a:spAutoFit/>
            </a:bodyPr>
            <a:lstStyle/>
            <a:p>
              <a:pPr marR="548640" algn="ctr">
                <a:lnSpc>
                  <a:spcPct val="110000"/>
                </a:lnSpc>
                <a:spcBef>
                  <a:spcPts val="1800"/>
                </a:spcBef>
                <a:spcAft>
                  <a:spcPts val="1800"/>
                </a:spcAft>
              </a:pPr>
              <a:r>
                <a:rPr lang="en-US" sz="2400" dirty="0" err="1">
                  <a:solidFill>
                    <a:schemeClr val="accent1">
                      <a:lumMod val="75000"/>
                    </a:schemeClr>
                  </a:solidFill>
                  <a:latin typeface="Constantia" panose="02030602050306030303" pitchFamily="18" charset="0"/>
                  <a:ea typeface="Noto Sans Avestan" panose="020B0502040504020204" pitchFamily="34" charset="0"/>
                </a:rPr>
                <a:t>Usos</a:t>
              </a:r>
              <a:r>
                <a:rPr lang="en-US" sz="2400" dirty="0">
                  <a:solidFill>
                    <a:schemeClr val="accent1">
                      <a:lumMod val="75000"/>
                    </a:schemeClr>
                  </a:solidFill>
                  <a:latin typeface="Constantia" panose="02030602050306030303" pitchFamily="18" charset="0"/>
                  <a:ea typeface="Noto Sans Avestan" panose="020B0502040504020204" pitchFamily="34" charset="0"/>
                </a:rPr>
                <a:t> </a:t>
              </a:r>
              <a:r>
                <a:rPr lang="en-US" sz="2400" dirty="0" err="1">
                  <a:solidFill>
                    <a:schemeClr val="accent1">
                      <a:lumMod val="75000"/>
                    </a:schemeClr>
                  </a:solidFill>
                  <a:latin typeface="Constantia" panose="02030602050306030303" pitchFamily="18" charset="0"/>
                  <a:ea typeface="Noto Sans Avestan" panose="020B0502040504020204" pitchFamily="34" charset="0"/>
                </a:rPr>
                <a:t>consuntivos</a:t>
              </a:r>
              <a:r>
                <a:rPr lang="en-US" sz="2400" dirty="0">
                  <a:solidFill>
                    <a:schemeClr val="accent1">
                      <a:lumMod val="75000"/>
                    </a:schemeClr>
                  </a:solidFill>
                  <a:latin typeface="Constantia" panose="02030602050306030303" pitchFamily="18" charset="0"/>
                  <a:ea typeface="Noto Sans Avestan" panose="020B0502040504020204" pitchFamily="34" charset="0"/>
                </a:rPr>
                <a:t> del </a:t>
              </a:r>
              <a:r>
                <a:rPr lang="en-US" sz="2400" dirty="0" err="1">
                  <a:solidFill>
                    <a:schemeClr val="accent1">
                      <a:lumMod val="75000"/>
                    </a:schemeClr>
                  </a:solidFill>
                  <a:latin typeface="Constantia" panose="02030602050306030303" pitchFamily="18" charset="0"/>
                  <a:ea typeface="Noto Sans Avestan" panose="020B0502040504020204" pitchFamily="34" charset="0"/>
                </a:rPr>
                <a:t>agua</a:t>
              </a:r>
              <a:endParaRPr lang="en-US" sz="2400" dirty="0">
                <a:solidFill>
                  <a:schemeClr val="accent1">
                    <a:lumMod val="75000"/>
                  </a:schemeClr>
                </a:solidFill>
                <a:latin typeface="Constantia" panose="02030602050306030303" pitchFamily="18" charset="0"/>
                <a:ea typeface="Noto Sans Avestan" panose="020B0502040504020204" pitchFamily="34" charset="0"/>
              </a:endParaRPr>
            </a:p>
          </p:txBody>
        </p:sp>
        <p:pic>
          <p:nvPicPr>
            <p:cNvPr id="10" name="Imagen 9">
              <a:extLst>
                <a:ext uri="{FF2B5EF4-FFF2-40B4-BE49-F238E27FC236}">
                  <a16:creationId xmlns:a16="http://schemas.microsoft.com/office/drawing/2014/main" id="{03CA6AC3-BB8D-9D4B-B983-9BA0C7CA19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6850" y="2063758"/>
              <a:ext cx="920557" cy="532438"/>
            </a:xfrm>
            <a:prstGeom prst="rect">
              <a:avLst/>
            </a:prstGeom>
          </p:spPr>
        </p:pic>
      </p:grpSp>
      <p:grpSp>
        <p:nvGrpSpPr>
          <p:cNvPr id="11" name="Group 10">
            <a:extLst>
              <a:ext uri="{FF2B5EF4-FFF2-40B4-BE49-F238E27FC236}">
                <a16:creationId xmlns:a16="http://schemas.microsoft.com/office/drawing/2014/main" id="{DAF02A8A-B785-8F47-B20C-78BF1056CEA0}"/>
              </a:ext>
            </a:extLst>
          </p:cNvPr>
          <p:cNvGrpSpPr/>
          <p:nvPr/>
        </p:nvGrpSpPr>
        <p:grpSpPr>
          <a:xfrm>
            <a:off x="-1972087" y="1316778"/>
            <a:ext cx="10215467" cy="720145"/>
            <a:chOff x="93994" y="2606621"/>
            <a:chExt cx="10751588" cy="1018654"/>
          </a:xfrm>
        </p:grpSpPr>
        <p:sp>
          <p:nvSpPr>
            <p:cNvPr id="12" name="Rectangle 12">
              <a:extLst>
                <a:ext uri="{FF2B5EF4-FFF2-40B4-BE49-F238E27FC236}">
                  <a16:creationId xmlns:a16="http://schemas.microsoft.com/office/drawing/2014/main" id="{3C6DF443-03DD-E540-9723-76253554AB6A}"/>
                </a:ext>
              </a:extLst>
            </p:cNvPr>
            <p:cNvSpPr/>
            <p:nvPr/>
          </p:nvSpPr>
          <p:spPr>
            <a:xfrm>
              <a:off x="2169579" y="2606621"/>
              <a:ext cx="5774333" cy="1018654"/>
            </a:xfrm>
            <a:prstGeom prst="rect">
              <a:avLst/>
            </a:prstGeom>
            <a:solidFill>
              <a:srgbClr val="0070C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13" name="Rectangle 15">
              <a:extLst>
                <a:ext uri="{FF2B5EF4-FFF2-40B4-BE49-F238E27FC236}">
                  <a16:creationId xmlns:a16="http://schemas.microsoft.com/office/drawing/2014/main" id="{C5997816-633C-F842-9803-878EC6679F26}"/>
                </a:ext>
              </a:extLst>
            </p:cNvPr>
            <p:cNvSpPr/>
            <p:nvPr/>
          </p:nvSpPr>
          <p:spPr>
            <a:xfrm>
              <a:off x="93994" y="2686670"/>
              <a:ext cx="10751588" cy="858554"/>
            </a:xfrm>
            <a:prstGeom prst="rect">
              <a:avLst/>
            </a:prstGeom>
          </p:spPr>
          <p:txBody>
            <a:bodyPr wrap="square">
              <a:spAutoFit/>
            </a:bodyPr>
            <a:lstStyle/>
            <a:p>
              <a:pPr marR="548640" algn="ctr">
                <a:lnSpc>
                  <a:spcPct val="110000"/>
                </a:lnSpc>
                <a:spcBef>
                  <a:spcPts val="1800"/>
                </a:spcBef>
                <a:spcAft>
                  <a:spcPts val="1800"/>
                </a:spcAft>
              </a:pPr>
              <a:r>
                <a:rPr lang="en-US" sz="3200" b="1" dirty="0">
                  <a:solidFill>
                    <a:schemeClr val="bg1"/>
                  </a:solidFill>
                  <a:latin typeface="Constantia" panose="02030602050306030303" pitchFamily="18" charset="0"/>
                  <a:ea typeface="Noto Sans Avestan" panose="020B0502040504020204" pitchFamily="34" charset="0"/>
                </a:rPr>
                <a:t>¿</a:t>
              </a:r>
              <a:r>
                <a:rPr lang="en-US" sz="3200" b="1" dirty="0" err="1">
                  <a:solidFill>
                    <a:schemeClr val="bg1"/>
                  </a:solidFill>
                  <a:latin typeface="Constantia" panose="02030602050306030303" pitchFamily="18" charset="0"/>
                  <a:ea typeface="Noto Sans Avestan" panose="020B0502040504020204" pitchFamily="34" charset="0"/>
                </a:rPr>
                <a:t>Cómo</a:t>
              </a:r>
              <a:r>
                <a:rPr lang="en-US" sz="3200" b="1" dirty="0">
                  <a:solidFill>
                    <a:schemeClr val="bg1"/>
                  </a:solidFill>
                  <a:latin typeface="Constantia" panose="02030602050306030303" pitchFamily="18" charset="0"/>
                  <a:ea typeface="Noto Sans Avestan" panose="020B0502040504020204" pitchFamily="34" charset="0"/>
                </a:rPr>
                <a:t> se </a:t>
              </a:r>
              <a:r>
                <a:rPr lang="en-US" sz="3200" b="1" dirty="0" err="1">
                  <a:solidFill>
                    <a:schemeClr val="bg1"/>
                  </a:solidFill>
                  <a:latin typeface="Constantia" panose="02030602050306030303" pitchFamily="18" charset="0"/>
                  <a:ea typeface="Noto Sans Avestan" panose="020B0502040504020204" pitchFamily="34" charset="0"/>
                </a:rPr>
                <a:t>utiliza</a:t>
              </a:r>
              <a:r>
                <a:rPr lang="en-US" sz="3200" b="1" dirty="0">
                  <a:solidFill>
                    <a:schemeClr val="bg1"/>
                  </a:solidFill>
                  <a:latin typeface="Constantia" panose="02030602050306030303" pitchFamily="18" charset="0"/>
                  <a:ea typeface="Noto Sans Avestan" panose="020B0502040504020204" pitchFamily="34" charset="0"/>
                </a:rPr>
                <a:t> el </a:t>
              </a:r>
              <a:r>
                <a:rPr lang="en-US" sz="3200" b="1" dirty="0" err="1">
                  <a:solidFill>
                    <a:schemeClr val="bg1"/>
                  </a:solidFill>
                  <a:latin typeface="Constantia" panose="02030602050306030303" pitchFamily="18" charset="0"/>
                  <a:ea typeface="Noto Sans Avestan" panose="020B0502040504020204" pitchFamily="34" charset="0"/>
                </a:rPr>
                <a:t>agua</a:t>
              </a:r>
              <a:r>
                <a:rPr lang="en-US" sz="3200" b="1" dirty="0">
                  <a:solidFill>
                    <a:schemeClr val="bg1"/>
                  </a:solidFill>
                  <a:latin typeface="Constantia" panose="02030602050306030303" pitchFamily="18" charset="0"/>
                  <a:ea typeface="Noto Sans Avestan" panose="020B0502040504020204" pitchFamily="34" charset="0"/>
                </a:rPr>
                <a:t>?</a:t>
              </a:r>
            </a:p>
          </p:txBody>
        </p:sp>
      </p:grpSp>
      <p:grpSp>
        <p:nvGrpSpPr>
          <p:cNvPr id="14" name="Grupo 13">
            <a:extLst>
              <a:ext uri="{FF2B5EF4-FFF2-40B4-BE49-F238E27FC236}">
                <a16:creationId xmlns:a16="http://schemas.microsoft.com/office/drawing/2014/main" id="{76293192-3C97-CE45-ACF9-E6C1B86BAC1C}"/>
              </a:ext>
            </a:extLst>
          </p:cNvPr>
          <p:cNvGrpSpPr/>
          <p:nvPr/>
        </p:nvGrpSpPr>
        <p:grpSpPr>
          <a:xfrm>
            <a:off x="574157" y="18167"/>
            <a:ext cx="10853002" cy="1112369"/>
            <a:chOff x="574157" y="217667"/>
            <a:chExt cx="10853002" cy="1112369"/>
          </a:xfrm>
        </p:grpSpPr>
        <p:pic>
          <p:nvPicPr>
            <p:cNvPr id="15" name="Picture 6" descr="A picture containing text, sign&#10;&#10;Description automatically generated">
              <a:extLst>
                <a:ext uri="{FF2B5EF4-FFF2-40B4-BE49-F238E27FC236}">
                  <a16:creationId xmlns:a16="http://schemas.microsoft.com/office/drawing/2014/main" id="{CE476280-3B99-AE42-B8C5-25D56B773B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6" name="Group 8">
              <a:extLst>
                <a:ext uri="{FF2B5EF4-FFF2-40B4-BE49-F238E27FC236}">
                  <a16:creationId xmlns:a16="http://schemas.microsoft.com/office/drawing/2014/main" id="{A2EC7764-C583-2747-804D-815AC2835D53}"/>
                </a:ext>
              </a:extLst>
            </p:cNvPr>
            <p:cNvGrpSpPr/>
            <p:nvPr/>
          </p:nvGrpSpPr>
          <p:grpSpPr>
            <a:xfrm>
              <a:off x="9741404" y="217667"/>
              <a:ext cx="1685755" cy="1112369"/>
              <a:chOff x="908922" y="14286"/>
              <a:chExt cx="10371401" cy="6843714"/>
            </a:xfrm>
          </p:grpSpPr>
          <p:pic>
            <p:nvPicPr>
              <p:cNvPr id="17" name="Picture 7" descr="Logo&#10;&#10;Description automatically generated">
                <a:extLst>
                  <a:ext uri="{FF2B5EF4-FFF2-40B4-BE49-F238E27FC236}">
                    <a16:creationId xmlns:a16="http://schemas.microsoft.com/office/drawing/2014/main" id="{33A165A2-AA51-BC43-8B17-73CE6425E9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8" name="Picture 2" descr="A picture containing shape&#10;&#10;Description automatically generated">
                <a:extLst>
                  <a:ext uri="{FF2B5EF4-FFF2-40B4-BE49-F238E27FC236}">
                    <a16:creationId xmlns:a16="http://schemas.microsoft.com/office/drawing/2014/main" id="{26E5311D-345E-1946-BBD2-C1B7B54ACED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Tree>
    <p:extLst>
      <p:ext uri="{BB962C8B-B14F-4D97-AF65-F5344CB8AC3E}">
        <p14:creationId xmlns:p14="http://schemas.microsoft.com/office/powerpoint/2010/main" val="35175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3">
            <a:extLst>
              <a:ext uri="{FF2B5EF4-FFF2-40B4-BE49-F238E27FC236}">
                <a16:creationId xmlns:a16="http://schemas.microsoft.com/office/drawing/2014/main" id="{83FC2114-051C-9745-ADB4-D7B8D231B121}"/>
              </a:ext>
            </a:extLst>
          </p:cNvPr>
          <p:cNvPicPr>
            <a:picLocks noChangeAspect="1"/>
          </p:cNvPicPr>
          <p:nvPr/>
        </p:nvPicPr>
        <p:blipFill rotWithShape="1">
          <a:blip r:embed="rId2"/>
          <a:srcRect t="1" b="55909"/>
          <a:stretch/>
        </p:blipFill>
        <p:spPr>
          <a:xfrm>
            <a:off x="0" y="0"/>
            <a:ext cx="12192000" cy="7026433"/>
          </a:xfrm>
          <a:prstGeom prst="rect">
            <a:avLst/>
          </a:prstGeom>
        </p:spPr>
      </p:pic>
      <p:pic>
        <p:nvPicPr>
          <p:cNvPr id="22" name="Imagen 3">
            <a:extLst>
              <a:ext uri="{FF2B5EF4-FFF2-40B4-BE49-F238E27FC236}">
                <a16:creationId xmlns:a16="http://schemas.microsoft.com/office/drawing/2014/main" id="{1DFEE012-1952-6341-9224-3E413C44B6AC}"/>
              </a:ext>
            </a:extLst>
          </p:cNvPr>
          <p:cNvPicPr>
            <a:picLocks noChangeAspect="1"/>
          </p:cNvPicPr>
          <p:nvPr/>
        </p:nvPicPr>
        <p:blipFill rotWithShape="1">
          <a:blip r:embed="rId2"/>
          <a:srcRect t="1" b="55909"/>
          <a:stretch/>
        </p:blipFill>
        <p:spPr>
          <a:xfrm>
            <a:off x="0" y="18167"/>
            <a:ext cx="12192000" cy="7026433"/>
          </a:xfrm>
          <a:prstGeom prst="rect">
            <a:avLst/>
          </a:prstGeom>
        </p:spPr>
      </p:pic>
      <p:sp>
        <p:nvSpPr>
          <p:cNvPr id="19" name="TextBox 17">
            <a:extLst>
              <a:ext uri="{FF2B5EF4-FFF2-40B4-BE49-F238E27FC236}">
                <a16:creationId xmlns:a16="http://schemas.microsoft.com/office/drawing/2014/main" id="{A27516AB-875E-9747-91BB-339E1CC4728F}"/>
              </a:ext>
            </a:extLst>
          </p:cNvPr>
          <p:cNvSpPr txBox="1"/>
          <p:nvPr/>
        </p:nvSpPr>
        <p:spPr>
          <a:xfrm>
            <a:off x="7702477"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graphicFrame>
        <p:nvGraphicFramePr>
          <p:cNvPr id="2" name="Gráfico 1">
            <a:extLst>
              <a:ext uri="{FF2B5EF4-FFF2-40B4-BE49-F238E27FC236}">
                <a16:creationId xmlns:a16="http://schemas.microsoft.com/office/drawing/2014/main" id="{9ADF4D85-571F-E542-ABD5-EEC1A19CB207}"/>
              </a:ext>
            </a:extLst>
          </p:cNvPr>
          <p:cNvGraphicFramePr/>
          <p:nvPr/>
        </p:nvGraphicFramePr>
        <p:xfrm>
          <a:off x="-850305" y="401697"/>
          <a:ext cx="9826868" cy="7323053"/>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upo 12">
            <a:extLst>
              <a:ext uri="{FF2B5EF4-FFF2-40B4-BE49-F238E27FC236}">
                <a16:creationId xmlns:a16="http://schemas.microsoft.com/office/drawing/2014/main" id="{612E36A2-51FB-174C-B6E5-5DAE43208477}"/>
              </a:ext>
            </a:extLst>
          </p:cNvPr>
          <p:cNvGrpSpPr/>
          <p:nvPr/>
        </p:nvGrpSpPr>
        <p:grpSpPr>
          <a:xfrm>
            <a:off x="574157" y="18167"/>
            <a:ext cx="10853002" cy="1112369"/>
            <a:chOff x="574157" y="217667"/>
            <a:chExt cx="10853002" cy="1112369"/>
          </a:xfrm>
        </p:grpSpPr>
        <p:pic>
          <p:nvPicPr>
            <p:cNvPr id="14" name="Picture 6" descr="A picture containing text, sign&#10;&#10;Description automatically generated">
              <a:extLst>
                <a:ext uri="{FF2B5EF4-FFF2-40B4-BE49-F238E27FC236}">
                  <a16:creationId xmlns:a16="http://schemas.microsoft.com/office/drawing/2014/main" id="{84BB1213-942D-6E4A-BA0A-1FE7360EB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5" name="Group 8">
              <a:extLst>
                <a:ext uri="{FF2B5EF4-FFF2-40B4-BE49-F238E27FC236}">
                  <a16:creationId xmlns:a16="http://schemas.microsoft.com/office/drawing/2014/main" id="{7D15369D-D392-8542-BBED-13C15B51098E}"/>
                </a:ext>
              </a:extLst>
            </p:cNvPr>
            <p:cNvGrpSpPr/>
            <p:nvPr/>
          </p:nvGrpSpPr>
          <p:grpSpPr>
            <a:xfrm>
              <a:off x="9741404" y="217667"/>
              <a:ext cx="1685755" cy="1112369"/>
              <a:chOff x="908922" y="14286"/>
              <a:chExt cx="10371401" cy="6843714"/>
            </a:xfrm>
          </p:grpSpPr>
          <p:pic>
            <p:nvPicPr>
              <p:cNvPr id="16" name="Picture 7" descr="Logo&#10;&#10;Description automatically generated">
                <a:extLst>
                  <a:ext uri="{FF2B5EF4-FFF2-40B4-BE49-F238E27FC236}">
                    <a16:creationId xmlns:a16="http://schemas.microsoft.com/office/drawing/2014/main" id="{FB542DBB-1711-AA4D-984F-98ACBBAA89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7" name="Picture 2" descr="A picture containing shape&#10;&#10;Description automatically generated">
                <a:extLst>
                  <a:ext uri="{FF2B5EF4-FFF2-40B4-BE49-F238E27FC236}">
                    <a16:creationId xmlns:a16="http://schemas.microsoft.com/office/drawing/2014/main" id="{49C13A36-8362-4142-A859-16DA176357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5" name="CuadroTexto 4">
            <a:extLst>
              <a:ext uri="{FF2B5EF4-FFF2-40B4-BE49-F238E27FC236}">
                <a16:creationId xmlns:a16="http://schemas.microsoft.com/office/drawing/2014/main" id="{5E67C98B-96AF-9546-82BA-1191096D11D0}"/>
              </a:ext>
            </a:extLst>
          </p:cNvPr>
          <p:cNvSpPr txBox="1"/>
          <p:nvPr/>
        </p:nvSpPr>
        <p:spPr>
          <a:xfrm>
            <a:off x="4227000" y="4577644"/>
            <a:ext cx="994988" cy="523220"/>
          </a:xfrm>
          <a:prstGeom prst="rect">
            <a:avLst/>
          </a:prstGeom>
          <a:noFill/>
        </p:spPr>
        <p:txBody>
          <a:bodyPr wrap="square" rtlCol="0">
            <a:spAutoFit/>
          </a:bodyPr>
          <a:lstStyle/>
          <a:p>
            <a:r>
              <a:rPr lang="es-CL" sz="2800" b="1" dirty="0">
                <a:solidFill>
                  <a:srgbClr val="002060"/>
                </a:solidFill>
                <a:latin typeface="Apple Braille Pinpoint 8 Dot" pitchFamily="2" charset="0"/>
              </a:rPr>
              <a:t>52%</a:t>
            </a:r>
          </a:p>
        </p:txBody>
      </p:sp>
      <p:sp>
        <p:nvSpPr>
          <p:cNvPr id="23" name="CuadroTexto 22">
            <a:extLst>
              <a:ext uri="{FF2B5EF4-FFF2-40B4-BE49-F238E27FC236}">
                <a16:creationId xmlns:a16="http://schemas.microsoft.com/office/drawing/2014/main" id="{A4D45F84-E957-0F4D-B1EF-CB72A42BBCB6}"/>
              </a:ext>
            </a:extLst>
          </p:cNvPr>
          <p:cNvSpPr txBox="1"/>
          <p:nvPr/>
        </p:nvSpPr>
        <p:spPr>
          <a:xfrm>
            <a:off x="2294312" y="3008163"/>
            <a:ext cx="994988" cy="523220"/>
          </a:xfrm>
          <a:prstGeom prst="rect">
            <a:avLst/>
          </a:prstGeom>
          <a:noFill/>
        </p:spPr>
        <p:txBody>
          <a:bodyPr wrap="square" rtlCol="0">
            <a:spAutoFit/>
          </a:bodyPr>
          <a:lstStyle/>
          <a:p>
            <a:r>
              <a:rPr lang="es-CL" sz="2800" b="1" dirty="0">
                <a:solidFill>
                  <a:srgbClr val="002060"/>
                </a:solidFill>
                <a:latin typeface="Apple Braille Pinpoint 8 Dot" pitchFamily="2" charset="0"/>
              </a:rPr>
              <a:t>47%</a:t>
            </a:r>
          </a:p>
        </p:txBody>
      </p:sp>
      <p:sp>
        <p:nvSpPr>
          <p:cNvPr id="24" name="CuadroTexto 23">
            <a:extLst>
              <a:ext uri="{FF2B5EF4-FFF2-40B4-BE49-F238E27FC236}">
                <a16:creationId xmlns:a16="http://schemas.microsoft.com/office/drawing/2014/main" id="{9BA4A4B0-C2B3-7645-8B44-D62FB1A15E84}"/>
              </a:ext>
            </a:extLst>
          </p:cNvPr>
          <p:cNvSpPr txBox="1"/>
          <p:nvPr/>
        </p:nvSpPr>
        <p:spPr>
          <a:xfrm>
            <a:off x="3484050" y="1259876"/>
            <a:ext cx="994988" cy="523220"/>
          </a:xfrm>
          <a:prstGeom prst="rect">
            <a:avLst/>
          </a:prstGeom>
          <a:noFill/>
        </p:spPr>
        <p:txBody>
          <a:bodyPr wrap="square" rtlCol="0">
            <a:spAutoFit/>
          </a:bodyPr>
          <a:lstStyle/>
          <a:p>
            <a:r>
              <a:rPr lang="es-CL" sz="2800" b="1" dirty="0">
                <a:solidFill>
                  <a:srgbClr val="002060"/>
                </a:solidFill>
                <a:latin typeface="Apple Braille Pinpoint 8 Dot" pitchFamily="2" charset="0"/>
              </a:rPr>
              <a:t>1%</a:t>
            </a:r>
          </a:p>
        </p:txBody>
      </p:sp>
      <p:sp>
        <p:nvSpPr>
          <p:cNvPr id="18" name="Rectangle 17">
            <a:extLst>
              <a:ext uri="{FF2B5EF4-FFF2-40B4-BE49-F238E27FC236}">
                <a16:creationId xmlns:a16="http://schemas.microsoft.com/office/drawing/2014/main" id="{21AE0BE8-E201-324F-B12A-8C6A420EED61}"/>
              </a:ext>
            </a:extLst>
          </p:cNvPr>
          <p:cNvSpPr/>
          <p:nvPr/>
        </p:nvSpPr>
        <p:spPr>
          <a:xfrm>
            <a:off x="6308340" y="1521486"/>
            <a:ext cx="5883660" cy="972436"/>
          </a:xfrm>
          <a:prstGeom prst="rect">
            <a:avLst/>
          </a:prstGeom>
          <a:solidFill>
            <a:srgbClr val="B3D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20" name="Título 1">
            <a:extLst>
              <a:ext uri="{FF2B5EF4-FFF2-40B4-BE49-F238E27FC236}">
                <a16:creationId xmlns:a16="http://schemas.microsoft.com/office/drawing/2014/main" id="{3BBAA15B-B3E2-AB4E-A261-4B97E01F34FB}"/>
              </a:ext>
            </a:extLst>
          </p:cNvPr>
          <p:cNvSpPr txBox="1">
            <a:spLocks/>
          </p:cNvSpPr>
          <p:nvPr/>
        </p:nvSpPr>
        <p:spPr>
          <a:xfrm>
            <a:off x="6507826" y="1546886"/>
            <a:ext cx="588366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3200" b="1" dirty="0">
                <a:solidFill>
                  <a:srgbClr val="002060"/>
                </a:solidFill>
                <a:latin typeface="Constantia" panose="02030602050306030303" pitchFamily="18" charset="0"/>
              </a:rPr>
              <a:t>¿Cómo obtenemos agua potable en Chile?</a:t>
            </a:r>
            <a:br>
              <a:rPr lang="en-US" sz="3200" b="1" dirty="0">
                <a:solidFill>
                  <a:srgbClr val="002060"/>
                </a:solidFill>
                <a:latin typeface="Constantia" panose="02030602050306030303" pitchFamily="18" charset="0"/>
              </a:rPr>
            </a:br>
            <a:endParaRPr lang="en-US" sz="3200" b="1" dirty="0">
              <a:solidFill>
                <a:srgbClr val="002060"/>
              </a:solidFill>
              <a:latin typeface="Constantia" panose="02030602050306030303" pitchFamily="18" charset="0"/>
            </a:endParaRPr>
          </a:p>
        </p:txBody>
      </p:sp>
    </p:spTree>
    <p:extLst>
      <p:ext uri="{BB962C8B-B14F-4D97-AF65-F5344CB8AC3E}">
        <p14:creationId xmlns:p14="http://schemas.microsoft.com/office/powerpoint/2010/main" val="328494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edge">
                                      <p:cBhvr>
                                        <p:cTn id="7" dur="2000"/>
                                        <p:tgtEl>
                                          <p:spTgt spid="18"/>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edge">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p:bldP spid="23" grpId="0"/>
      <p:bldP spid="24" grpId="0"/>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3">
            <a:extLst>
              <a:ext uri="{FF2B5EF4-FFF2-40B4-BE49-F238E27FC236}">
                <a16:creationId xmlns:a16="http://schemas.microsoft.com/office/drawing/2014/main" id="{F4435692-D23C-A049-B2DB-F8B496B9A8E0}"/>
              </a:ext>
            </a:extLst>
          </p:cNvPr>
          <p:cNvPicPr>
            <a:picLocks noChangeAspect="1"/>
          </p:cNvPicPr>
          <p:nvPr/>
        </p:nvPicPr>
        <p:blipFill rotWithShape="1">
          <a:blip r:embed="rId2"/>
          <a:srcRect t="1" b="55909"/>
          <a:stretch/>
        </p:blipFill>
        <p:spPr>
          <a:xfrm>
            <a:off x="0" y="0"/>
            <a:ext cx="12192000" cy="7026433"/>
          </a:xfrm>
          <a:prstGeom prst="rect">
            <a:avLst/>
          </a:prstGeom>
        </p:spPr>
      </p:pic>
      <p:grpSp>
        <p:nvGrpSpPr>
          <p:cNvPr id="13" name="Group 10">
            <a:extLst>
              <a:ext uri="{FF2B5EF4-FFF2-40B4-BE49-F238E27FC236}">
                <a16:creationId xmlns:a16="http://schemas.microsoft.com/office/drawing/2014/main" id="{86F6A88B-198A-6D41-A27B-A9E332551CF8}"/>
              </a:ext>
            </a:extLst>
          </p:cNvPr>
          <p:cNvGrpSpPr/>
          <p:nvPr/>
        </p:nvGrpSpPr>
        <p:grpSpPr>
          <a:xfrm>
            <a:off x="231479" y="775905"/>
            <a:ext cx="11960521" cy="720145"/>
            <a:chOff x="232506" y="2606621"/>
            <a:chExt cx="12588225" cy="1018654"/>
          </a:xfrm>
        </p:grpSpPr>
        <p:sp>
          <p:nvSpPr>
            <p:cNvPr id="14" name="Rectangle 12">
              <a:extLst>
                <a:ext uri="{FF2B5EF4-FFF2-40B4-BE49-F238E27FC236}">
                  <a16:creationId xmlns:a16="http://schemas.microsoft.com/office/drawing/2014/main" id="{F33D5809-B310-B543-80B1-738C53419249}"/>
                </a:ext>
              </a:extLst>
            </p:cNvPr>
            <p:cNvSpPr/>
            <p:nvPr/>
          </p:nvSpPr>
          <p:spPr>
            <a:xfrm>
              <a:off x="3176793" y="2606621"/>
              <a:ext cx="6201450" cy="1018654"/>
            </a:xfrm>
            <a:prstGeom prst="rect">
              <a:avLst/>
            </a:prstGeom>
            <a:solidFill>
              <a:srgbClr val="0070C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15" name="Rectangle 15">
              <a:extLst>
                <a:ext uri="{FF2B5EF4-FFF2-40B4-BE49-F238E27FC236}">
                  <a16:creationId xmlns:a16="http://schemas.microsoft.com/office/drawing/2014/main" id="{D44B4AA1-A7C7-C24C-8E10-89C842F7548B}"/>
                </a:ext>
              </a:extLst>
            </p:cNvPr>
            <p:cNvSpPr/>
            <p:nvPr/>
          </p:nvSpPr>
          <p:spPr>
            <a:xfrm>
              <a:off x="232506" y="2606621"/>
              <a:ext cx="12588225" cy="949433"/>
            </a:xfrm>
            <a:prstGeom prst="rect">
              <a:avLst/>
            </a:prstGeom>
          </p:spPr>
          <p:txBody>
            <a:bodyPr wrap="square">
              <a:spAutoFit/>
            </a:bodyPr>
            <a:lstStyle/>
            <a:p>
              <a:pPr marR="548640" algn="ctr">
                <a:lnSpc>
                  <a:spcPct val="110000"/>
                </a:lnSpc>
                <a:spcBef>
                  <a:spcPts val="1800"/>
                </a:spcBef>
                <a:spcAft>
                  <a:spcPts val="1800"/>
                </a:spcAft>
              </a:pPr>
              <a:r>
                <a:rPr lang="en-US" sz="3600" b="1" dirty="0" err="1">
                  <a:solidFill>
                    <a:schemeClr val="bg1"/>
                  </a:solidFill>
                  <a:latin typeface="Constantia" panose="02030602050306030303" pitchFamily="18" charset="0"/>
                  <a:ea typeface="Noto Sans Avestan" panose="020B0502040504020204" pitchFamily="34" charset="0"/>
                </a:rPr>
                <a:t>Cobertura</a:t>
              </a:r>
              <a:r>
                <a:rPr lang="en-US" sz="3600" b="1" dirty="0">
                  <a:solidFill>
                    <a:schemeClr val="bg1"/>
                  </a:solidFill>
                  <a:latin typeface="Constantia" panose="02030602050306030303" pitchFamily="18" charset="0"/>
                  <a:ea typeface="Noto Sans Avestan" panose="020B0502040504020204" pitchFamily="34" charset="0"/>
                </a:rPr>
                <a:t> </a:t>
              </a:r>
              <a:r>
                <a:rPr lang="en-US" sz="3600" b="1" dirty="0" err="1">
                  <a:solidFill>
                    <a:schemeClr val="bg1"/>
                  </a:solidFill>
                  <a:latin typeface="Constantia" panose="02030602050306030303" pitchFamily="18" charset="0"/>
                  <a:ea typeface="Noto Sans Avestan" panose="020B0502040504020204" pitchFamily="34" charset="0"/>
                </a:rPr>
                <a:t>en</a:t>
              </a:r>
              <a:r>
                <a:rPr lang="en-US" sz="3600" b="1" dirty="0">
                  <a:solidFill>
                    <a:schemeClr val="bg1"/>
                  </a:solidFill>
                  <a:latin typeface="Constantia" panose="02030602050306030303" pitchFamily="18" charset="0"/>
                  <a:ea typeface="Noto Sans Avestan" panose="020B0502040504020204" pitchFamily="34" charset="0"/>
                </a:rPr>
                <a:t> las </a:t>
              </a:r>
              <a:r>
                <a:rPr lang="en-US" sz="3600" b="1" dirty="0" err="1">
                  <a:solidFill>
                    <a:schemeClr val="bg1"/>
                  </a:solidFill>
                  <a:latin typeface="Constantia" panose="02030602050306030303" pitchFamily="18" charset="0"/>
                  <a:ea typeface="Noto Sans Avestan" panose="020B0502040504020204" pitchFamily="34" charset="0"/>
                </a:rPr>
                <a:t>ciudades</a:t>
              </a:r>
              <a:endParaRPr lang="en-US" sz="3600" b="1" dirty="0">
                <a:solidFill>
                  <a:schemeClr val="bg1"/>
                </a:solidFill>
                <a:latin typeface="Constantia" panose="02030602050306030303" pitchFamily="18" charset="0"/>
                <a:ea typeface="Noto Sans Avestan" panose="020B0502040504020204" pitchFamily="34" charset="0"/>
              </a:endParaRPr>
            </a:p>
          </p:txBody>
        </p:sp>
      </p:grpSp>
      <p:grpSp>
        <p:nvGrpSpPr>
          <p:cNvPr id="23" name="Grupo 22">
            <a:extLst>
              <a:ext uri="{FF2B5EF4-FFF2-40B4-BE49-F238E27FC236}">
                <a16:creationId xmlns:a16="http://schemas.microsoft.com/office/drawing/2014/main" id="{25BA8BCD-DE6B-1242-B69B-F64495BFF579}"/>
              </a:ext>
            </a:extLst>
          </p:cNvPr>
          <p:cNvGrpSpPr/>
          <p:nvPr/>
        </p:nvGrpSpPr>
        <p:grpSpPr>
          <a:xfrm>
            <a:off x="574157" y="1981552"/>
            <a:ext cx="6034987" cy="542584"/>
            <a:chOff x="4006850" y="2063758"/>
            <a:chExt cx="6034987" cy="542584"/>
          </a:xfrm>
        </p:grpSpPr>
        <p:sp>
          <p:nvSpPr>
            <p:cNvPr id="19" name="Rectangle 15">
              <a:extLst>
                <a:ext uri="{FF2B5EF4-FFF2-40B4-BE49-F238E27FC236}">
                  <a16:creationId xmlns:a16="http://schemas.microsoft.com/office/drawing/2014/main" id="{3B5B3C10-A0D7-094E-8582-E5A3177B0026}"/>
                </a:ext>
              </a:extLst>
            </p:cNvPr>
            <p:cNvSpPr/>
            <p:nvPr/>
          </p:nvSpPr>
          <p:spPr>
            <a:xfrm>
              <a:off x="4694333" y="2063758"/>
              <a:ext cx="5347504" cy="542584"/>
            </a:xfrm>
            <a:prstGeom prst="rect">
              <a:avLst/>
            </a:prstGeom>
          </p:spPr>
          <p:txBody>
            <a:bodyPr wrap="square">
              <a:spAutoFit/>
            </a:bodyPr>
            <a:lstStyle/>
            <a:p>
              <a:pPr marR="548640" algn="ctr">
                <a:lnSpc>
                  <a:spcPct val="110000"/>
                </a:lnSpc>
                <a:spcBef>
                  <a:spcPts val="1800"/>
                </a:spcBef>
                <a:spcAft>
                  <a:spcPts val="1800"/>
                </a:spcAft>
              </a:pPr>
              <a:r>
                <a:rPr lang="en-US" sz="2800" b="1" dirty="0">
                  <a:solidFill>
                    <a:schemeClr val="accent1">
                      <a:lumMod val="75000"/>
                    </a:schemeClr>
                  </a:solidFill>
                  <a:latin typeface="Constantia" panose="02030602050306030303" pitchFamily="18" charset="0"/>
                  <a:ea typeface="Noto Sans Avestan" panose="020B0502040504020204" pitchFamily="34" charset="0"/>
                </a:rPr>
                <a:t>15 </a:t>
              </a:r>
              <a:r>
                <a:rPr lang="en-US" sz="2800" b="1" dirty="0" err="1">
                  <a:solidFill>
                    <a:schemeClr val="accent1">
                      <a:lumMod val="75000"/>
                    </a:schemeClr>
                  </a:solidFill>
                  <a:latin typeface="Constantia" panose="02030602050306030303" pitchFamily="18" charset="0"/>
                  <a:ea typeface="Noto Sans Avestan" panose="020B0502040504020204" pitchFamily="34" charset="0"/>
                </a:rPr>
                <a:t>millones</a:t>
              </a:r>
              <a:r>
                <a:rPr lang="en-US" sz="2800" b="1" dirty="0">
                  <a:solidFill>
                    <a:schemeClr val="accent1">
                      <a:lumMod val="75000"/>
                    </a:schemeClr>
                  </a:solidFill>
                  <a:latin typeface="Constantia" panose="02030602050306030303" pitchFamily="18" charset="0"/>
                  <a:ea typeface="Noto Sans Avestan" panose="020B0502040504020204" pitchFamily="34" charset="0"/>
                </a:rPr>
                <a:t> de personas</a:t>
              </a:r>
            </a:p>
          </p:txBody>
        </p:sp>
        <p:pic>
          <p:nvPicPr>
            <p:cNvPr id="22" name="Imagen 21">
              <a:extLst>
                <a:ext uri="{FF2B5EF4-FFF2-40B4-BE49-F238E27FC236}">
                  <a16:creationId xmlns:a16="http://schemas.microsoft.com/office/drawing/2014/main" id="{9839827D-770B-CF44-A7D9-3286785530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850" y="2063758"/>
              <a:ext cx="920557" cy="532438"/>
            </a:xfrm>
            <a:prstGeom prst="rect">
              <a:avLst/>
            </a:prstGeom>
          </p:spPr>
        </p:pic>
      </p:grpSp>
      <p:sp>
        <p:nvSpPr>
          <p:cNvPr id="29" name="TextBox 17">
            <a:extLst>
              <a:ext uri="{FF2B5EF4-FFF2-40B4-BE49-F238E27FC236}">
                <a16:creationId xmlns:a16="http://schemas.microsoft.com/office/drawing/2014/main" id="{90738C03-E454-9049-9B42-18565EAB479E}"/>
              </a:ext>
            </a:extLst>
          </p:cNvPr>
          <p:cNvSpPr txBox="1"/>
          <p:nvPr/>
        </p:nvSpPr>
        <p:spPr>
          <a:xfrm>
            <a:off x="7702477"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grpSp>
        <p:nvGrpSpPr>
          <p:cNvPr id="17" name="Grupo 16">
            <a:extLst>
              <a:ext uri="{FF2B5EF4-FFF2-40B4-BE49-F238E27FC236}">
                <a16:creationId xmlns:a16="http://schemas.microsoft.com/office/drawing/2014/main" id="{01B6C482-C148-7D43-8F79-8F4B6829B12B}"/>
              </a:ext>
            </a:extLst>
          </p:cNvPr>
          <p:cNvGrpSpPr/>
          <p:nvPr/>
        </p:nvGrpSpPr>
        <p:grpSpPr>
          <a:xfrm>
            <a:off x="574157" y="18167"/>
            <a:ext cx="10853002" cy="1112369"/>
            <a:chOff x="574157" y="217667"/>
            <a:chExt cx="10853002" cy="1112369"/>
          </a:xfrm>
        </p:grpSpPr>
        <p:pic>
          <p:nvPicPr>
            <p:cNvPr id="20" name="Picture 6" descr="A picture containing text, sign&#10;&#10;Description automatically generated">
              <a:extLst>
                <a:ext uri="{FF2B5EF4-FFF2-40B4-BE49-F238E27FC236}">
                  <a16:creationId xmlns:a16="http://schemas.microsoft.com/office/drawing/2014/main" id="{07CE4FD2-B278-1747-AA2A-A463929A3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21" name="Group 8">
              <a:extLst>
                <a:ext uri="{FF2B5EF4-FFF2-40B4-BE49-F238E27FC236}">
                  <a16:creationId xmlns:a16="http://schemas.microsoft.com/office/drawing/2014/main" id="{A4BD1A26-193E-E542-A24A-F35F70D48508}"/>
                </a:ext>
              </a:extLst>
            </p:cNvPr>
            <p:cNvGrpSpPr/>
            <p:nvPr/>
          </p:nvGrpSpPr>
          <p:grpSpPr>
            <a:xfrm>
              <a:off x="9741404" y="217667"/>
              <a:ext cx="1685755" cy="1112369"/>
              <a:chOff x="908922" y="14286"/>
              <a:chExt cx="10371401" cy="6843714"/>
            </a:xfrm>
          </p:grpSpPr>
          <p:pic>
            <p:nvPicPr>
              <p:cNvPr id="24" name="Picture 7" descr="Logo&#10;&#10;Description automatically generated">
                <a:extLst>
                  <a:ext uri="{FF2B5EF4-FFF2-40B4-BE49-F238E27FC236}">
                    <a16:creationId xmlns:a16="http://schemas.microsoft.com/office/drawing/2014/main" id="{48D429EE-8A96-4A4F-9193-9E4FA4D4C4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25" name="Picture 2" descr="A picture containing shape&#10;&#10;Description automatically generated">
                <a:extLst>
                  <a:ext uri="{FF2B5EF4-FFF2-40B4-BE49-F238E27FC236}">
                    <a16:creationId xmlns:a16="http://schemas.microsoft.com/office/drawing/2014/main" id="{75E652D8-98DE-3E4B-AC54-37488776BB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grpSp>
        <p:nvGrpSpPr>
          <p:cNvPr id="30" name="Grupo 29">
            <a:extLst>
              <a:ext uri="{FF2B5EF4-FFF2-40B4-BE49-F238E27FC236}">
                <a16:creationId xmlns:a16="http://schemas.microsoft.com/office/drawing/2014/main" id="{4529EF41-41CF-C24D-AA8D-7D766388A9AB}"/>
              </a:ext>
            </a:extLst>
          </p:cNvPr>
          <p:cNvGrpSpPr/>
          <p:nvPr/>
        </p:nvGrpSpPr>
        <p:grpSpPr>
          <a:xfrm>
            <a:off x="1261640" y="3284506"/>
            <a:ext cx="2411994" cy="2128994"/>
            <a:chOff x="195" y="2486747"/>
            <a:chExt cx="2411994" cy="2128994"/>
          </a:xfrm>
          <a:noFill/>
        </p:grpSpPr>
        <p:sp>
          <p:nvSpPr>
            <p:cNvPr id="31" name="Rectángulo 30">
              <a:extLst>
                <a:ext uri="{FF2B5EF4-FFF2-40B4-BE49-F238E27FC236}">
                  <a16:creationId xmlns:a16="http://schemas.microsoft.com/office/drawing/2014/main" id="{B12371FD-2591-BC41-804C-D0AAA2C9E924}"/>
                </a:ext>
              </a:extLst>
            </p:cNvPr>
            <p:cNvSpPr/>
            <p:nvPr/>
          </p:nvSpPr>
          <p:spPr>
            <a:xfrm>
              <a:off x="195" y="2486747"/>
              <a:ext cx="2411994" cy="2128994"/>
            </a:xfrm>
            <a:prstGeom prst="rect">
              <a:avLst/>
            </a:prstGeom>
            <a:grpFill/>
            <a:ln w="57150">
              <a:solidFill>
                <a:srgbClr val="B5DC0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CuadroTexto 31">
              <a:extLst>
                <a:ext uri="{FF2B5EF4-FFF2-40B4-BE49-F238E27FC236}">
                  <a16:creationId xmlns:a16="http://schemas.microsoft.com/office/drawing/2014/main" id="{7BC0F291-A663-7D40-905A-FC0A28B9A9C0}"/>
                </a:ext>
              </a:extLst>
            </p:cNvPr>
            <p:cNvSpPr txBox="1"/>
            <p:nvPr/>
          </p:nvSpPr>
          <p:spPr>
            <a:xfrm>
              <a:off x="195" y="2486747"/>
              <a:ext cx="2411994" cy="2128994"/>
            </a:xfrm>
            <a:prstGeom prst="rect">
              <a:avLst/>
            </a:prstGeom>
            <a:grpFill/>
            <a:ln w="5715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1" kern="1200" dirty="0">
                  <a:solidFill>
                    <a:schemeClr val="tx1"/>
                  </a:solidFill>
                </a:rPr>
                <a:t>Cobertura de AP</a:t>
              </a:r>
            </a:p>
            <a:p>
              <a:pPr marL="0" lvl="0" indent="0" algn="ctr" defTabSz="711200">
                <a:lnSpc>
                  <a:spcPct val="90000"/>
                </a:lnSpc>
                <a:spcBef>
                  <a:spcPct val="0"/>
                </a:spcBef>
                <a:spcAft>
                  <a:spcPct val="35000"/>
                </a:spcAft>
                <a:buNone/>
              </a:pPr>
              <a:r>
                <a:rPr lang="es-CL" sz="4000" b="1" dirty="0">
                  <a:solidFill>
                    <a:srgbClr val="00BDCF"/>
                  </a:solidFill>
                </a:rPr>
                <a:t>99,9%</a:t>
              </a:r>
              <a:endParaRPr lang="es-CL" sz="4000" b="1" kern="1200" dirty="0">
                <a:solidFill>
                  <a:srgbClr val="00BDCF"/>
                </a:solidFill>
              </a:endParaRPr>
            </a:p>
          </p:txBody>
        </p:sp>
      </p:grpSp>
      <p:grpSp>
        <p:nvGrpSpPr>
          <p:cNvPr id="33" name="Grupo 32">
            <a:extLst>
              <a:ext uri="{FF2B5EF4-FFF2-40B4-BE49-F238E27FC236}">
                <a16:creationId xmlns:a16="http://schemas.microsoft.com/office/drawing/2014/main" id="{6FB68946-667E-2544-8363-6E2B6E423AAE}"/>
              </a:ext>
            </a:extLst>
          </p:cNvPr>
          <p:cNvGrpSpPr/>
          <p:nvPr/>
        </p:nvGrpSpPr>
        <p:grpSpPr>
          <a:xfrm>
            <a:off x="4890003" y="3284506"/>
            <a:ext cx="2411994" cy="2128994"/>
            <a:chOff x="195" y="2486747"/>
            <a:chExt cx="2411994" cy="2128994"/>
          </a:xfrm>
          <a:noFill/>
        </p:grpSpPr>
        <p:sp>
          <p:nvSpPr>
            <p:cNvPr id="34" name="Rectángulo 33">
              <a:extLst>
                <a:ext uri="{FF2B5EF4-FFF2-40B4-BE49-F238E27FC236}">
                  <a16:creationId xmlns:a16="http://schemas.microsoft.com/office/drawing/2014/main" id="{7575E936-D5D8-6F40-B31B-6E92BA60C9AA}"/>
                </a:ext>
              </a:extLst>
            </p:cNvPr>
            <p:cNvSpPr/>
            <p:nvPr/>
          </p:nvSpPr>
          <p:spPr>
            <a:xfrm>
              <a:off x="195" y="2486747"/>
              <a:ext cx="2411994" cy="2128994"/>
            </a:xfrm>
            <a:prstGeom prst="rect">
              <a:avLst/>
            </a:prstGeom>
            <a:grpFill/>
            <a:ln w="57150">
              <a:solidFill>
                <a:srgbClr val="B5DC0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5" name="CuadroTexto 34">
              <a:extLst>
                <a:ext uri="{FF2B5EF4-FFF2-40B4-BE49-F238E27FC236}">
                  <a16:creationId xmlns:a16="http://schemas.microsoft.com/office/drawing/2014/main" id="{3FD4649A-AEAE-DD43-93ED-80533A6C18D3}"/>
                </a:ext>
              </a:extLst>
            </p:cNvPr>
            <p:cNvSpPr txBox="1"/>
            <p:nvPr/>
          </p:nvSpPr>
          <p:spPr>
            <a:xfrm>
              <a:off x="195" y="2486747"/>
              <a:ext cx="2411994" cy="2128994"/>
            </a:xfrm>
            <a:prstGeom prst="rect">
              <a:avLst/>
            </a:prstGeom>
            <a:grpFill/>
            <a:ln w="5715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s-CL" sz="1600" b="1" kern="1200" dirty="0">
                <a:solidFill>
                  <a:srgbClr val="00BDCF"/>
                </a:solidFill>
              </a:endParaRPr>
            </a:p>
            <a:p>
              <a:pPr marL="0" lvl="0" indent="0" algn="ctr" defTabSz="711200">
                <a:lnSpc>
                  <a:spcPct val="90000"/>
                </a:lnSpc>
                <a:spcBef>
                  <a:spcPct val="0"/>
                </a:spcBef>
                <a:spcAft>
                  <a:spcPct val="35000"/>
                </a:spcAft>
                <a:buNone/>
              </a:pPr>
              <a:r>
                <a:rPr lang="es-CL" sz="1600" b="1" kern="1200" dirty="0">
                  <a:solidFill>
                    <a:schemeClr val="tx1"/>
                  </a:solidFill>
                </a:rPr>
                <a:t>Cobertura de Alcantarillado</a:t>
              </a:r>
            </a:p>
            <a:p>
              <a:pPr marL="0" lvl="0" indent="0" algn="ctr" defTabSz="711200">
                <a:lnSpc>
                  <a:spcPct val="90000"/>
                </a:lnSpc>
                <a:spcBef>
                  <a:spcPct val="0"/>
                </a:spcBef>
                <a:spcAft>
                  <a:spcPct val="35000"/>
                </a:spcAft>
                <a:buNone/>
              </a:pPr>
              <a:r>
                <a:rPr lang="es-CL" sz="4000" b="1" dirty="0">
                  <a:solidFill>
                    <a:srgbClr val="00BDCF"/>
                  </a:solidFill>
                </a:rPr>
                <a:t>97,1%</a:t>
              </a:r>
              <a:endParaRPr lang="es-CL" sz="4000" b="1" kern="1200" dirty="0">
                <a:solidFill>
                  <a:srgbClr val="00BDCF"/>
                </a:solidFill>
              </a:endParaRPr>
            </a:p>
            <a:p>
              <a:pPr marL="0" lvl="0" indent="0" algn="ctr" defTabSz="711200">
                <a:lnSpc>
                  <a:spcPct val="90000"/>
                </a:lnSpc>
                <a:spcBef>
                  <a:spcPct val="0"/>
                </a:spcBef>
                <a:spcAft>
                  <a:spcPct val="35000"/>
                </a:spcAft>
                <a:buNone/>
              </a:pPr>
              <a:endParaRPr lang="es-CL" sz="1600" b="1" kern="1200" dirty="0">
                <a:solidFill>
                  <a:srgbClr val="00BDCF"/>
                </a:solidFill>
              </a:endParaRPr>
            </a:p>
          </p:txBody>
        </p:sp>
      </p:grpSp>
      <p:grpSp>
        <p:nvGrpSpPr>
          <p:cNvPr id="36" name="Grupo 35">
            <a:extLst>
              <a:ext uri="{FF2B5EF4-FFF2-40B4-BE49-F238E27FC236}">
                <a16:creationId xmlns:a16="http://schemas.microsoft.com/office/drawing/2014/main" id="{86AC9666-AA15-8241-BFEA-77D827CDEB7E}"/>
              </a:ext>
            </a:extLst>
          </p:cNvPr>
          <p:cNvGrpSpPr/>
          <p:nvPr/>
        </p:nvGrpSpPr>
        <p:grpSpPr>
          <a:xfrm>
            <a:off x="8535407" y="3323599"/>
            <a:ext cx="2411994" cy="2128994"/>
            <a:chOff x="8103409" y="2486747"/>
            <a:chExt cx="2411994" cy="2128994"/>
          </a:xfrm>
          <a:noFill/>
        </p:grpSpPr>
        <p:sp>
          <p:nvSpPr>
            <p:cNvPr id="37" name="Rectángulo 36">
              <a:extLst>
                <a:ext uri="{FF2B5EF4-FFF2-40B4-BE49-F238E27FC236}">
                  <a16:creationId xmlns:a16="http://schemas.microsoft.com/office/drawing/2014/main" id="{24472667-05AD-8F46-BFE4-6276470DA895}"/>
                </a:ext>
              </a:extLst>
            </p:cNvPr>
            <p:cNvSpPr/>
            <p:nvPr/>
          </p:nvSpPr>
          <p:spPr>
            <a:xfrm>
              <a:off x="8103409" y="2486747"/>
              <a:ext cx="2411994" cy="2128994"/>
            </a:xfrm>
            <a:prstGeom prst="rect">
              <a:avLst/>
            </a:prstGeom>
            <a:grpFill/>
            <a:ln w="57150">
              <a:solidFill>
                <a:srgbClr val="B5DC0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CuadroTexto 37">
              <a:extLst>
                <a:ext uri="{FF2B5EF4-FFF2-40B4-BE49-F238E27FC236}">
                  <a16:creationId xmlns:a16="http://schemas.microsoft.com/office/drawing/2014/main" id="{ED52BF15-E19B-3241-ACB9-60221F147A17}"/>
                </a:ext>
              </a:extLst>
            </p:cNvPr>
            <p:cNvSpPr txBox="1"/>
            <p:nvPr/>
          </p:nvSpPr>
          <p:spPr>
            <a:xfrm>
              <a:off x="8103409" y="2486747"/>
              <a:ext cx="2411994" cy="2128994"/>
            </a:xfrm>
            <a:prstGeom prst="rect">
              <a:avLst/>
            </a:prstGeom>
            <a:grpFill/>
            <a:ln w="5715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1" dirty="0">
                  <a:solidFill>
                    <a:schemeClr val="tx1"/>
                  </a:solidFill>
                </a:rPr>
                <a:t>Cobertura</a:t>
              </a:r>
              <a:r>
                <a:rPr lang="es-CL" sz="1600" b="1" kern="1200" dirty="0">
                  <a:solidFill>
                    <a:schemeClr val="tx1"/>
                  </a:solidFill>
                </a:rPr>
                <a:t> tratamiento de A.S</a:t>
              </a:r>
            </a:p>
            <a:p>
              <a:pPr marL="0" lvl="0" indent="0" algn="ctr" defTabSz="711200">
                <a:lnSpc>
                  <a:spcPct val="90000"/>
                </a:lnSpc>
                <a:spcBef>
                  <a:spcPct val="0"/>
                </a:spcBef>
                <a:spcAft>
                  <a:spcPct val="35000"/>
                </a:spcAft>
                <a:buNone/>
              </a:pPr>
              <a:r>
                <a:rPr lang="es-CL" sz="4000" b="1" dirty="0">
                  <a:solidFill>
                    <a:srgbClr val="00BDCF"/>
                  </a:solidFill>
                </a:rPr>
                <a:t>99,9%</a:t>
              </a:r>
              <a:endParaRPr lang="es-CL" sz="4000" b="1" kern="1200" dirty="0">
                <a:solidFill>
                  <a:srgbClr val="00BDCF"/>
                </a:solidFill>
              </a:endParaRPr>
            </a:p>
          </p:txBody>
        </p:sp>
      </p:grpSp>
      <p:sp>
        <p:nvSpPr>
          <p:cNvPr id="27" name="Rectángulo 26">
            <a:extLst>
              <a:ext uri="{FF2B5EF4-FFF2-40B4-BE49-F238E27FC236}">
                <a16:creationId xmlns:a16="http://schemas.microsoft.com/office/drawing/2014/main" id="{048E31D8-AE26-E14A-85DB-130F3E07DEA7}"/>
              </a:ext>
            </a:extLst>
          </p:cNvPr>
          <p:cNvSpPr/>
          <p:nvPr/>
        </p:nvSpPr>
        <p:spPr>
          <a:xfrm>
            <a:off x="1025356" y="5819856"/>
            <a:ext cx="9899408" cy="400110"/>
          </a:xfrm>
          <a:prstGeom prst="rect">
            <a:avLst/>
          </a:prstGeom>
        </p:spPr>
        <p:txBody>
          <a:bodyPr wrap="square">
            <a:spAutoFit/>
          </a:bodyPr>
          <a:lstStyle/>
          <a:p>
            <a:pPr algn="just"/>
            <a:r>
              <a:rPr lang="es-CL" sz="2000" b="1" dirty="0">
                <a:solidFill>
                  <a:schemeClr val="bg1"/>
                </a:solidFill>
              </a:rPr>
              <a:t>Operado por + de 50 empresas sanitarias en zonas urbanas</a:t>
            </a:r>
            <a:endParaRPr lang="es-CL" sz="2400" dirty="0">
              <a:solidFill>
                <a:schemeClr val="bg1"/>
              </a:solidFill>
            </a:endParaRPr>
          </a:p>
        </p:txBody>
      </p:sp>
    </p:spTree>
    <p:extLst>
      <p:ext uri="{BB962C8B-B14F-4D97-AF65-F5344CB8AC3E}">
        <p14:creationId xmlns:p14="http://schemas.microsoft.com/office/powerpoint/2010/main" val="34722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10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10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10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dissolv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sky, outdoor, building, dirt&#10;&#10;Description automatically generated">
            <a:extLst>
              <a:ext uri="{FF2B5EF4-FFF2-40B4-BE49-F238E27FC236}">
                <a16:creationId xmlns:a16="http://schemas.microsoft.com/office/drawing/2014/main" id="{6EDF5EBE-5902-8140-9590-AD2AA589C6FB}"/>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a:stretch/>
        </p:blipFill>
        <p:spPr>
          <a:xfrm>
            <a:off x="0" y="-35926"/>
            <a:ext cx="12191999" cy="6853674"/>
          </a:xfrm>
          <a:prstGeom prst="rect">
            <a:avLst/>
          </a:prstGeom>
        </p:spPr>
      </p:pic>
      <p:sp>
        <p:nvSpPr>
          <p:cNvPr id="6" name="TextBox 17">
            <a:extLst>
              <a:ext uri="{FF2B5EF4-FFF2-40B4-BE49-F238E27FC236}">
                <a16:creationId xmlns:a16="http://schemas.microsoft.com/office/drawing/2014/main" id="{54867459-377C-9345-A232-A8AFDD8A0FCB}"/>
              </a:ext>
            </a:extLst>
          </p:cNvPr>
          <p:cNvSpPr txBox="1"/>
          <p:nvPr/>
        </p:nvSpPr>
        <p:spPr>
          <a:xfrm>
            <a:off x="7785100" y="6448416"/>
            <a:ext cx="4406900" cy="369332"/>
          </a:xfrm>
          <a:prstGeom prst="rect">
            <a:avLst/>
          </a:prstGeom>
          <a:noFill/>
        </p:spPr>
        <p:txBody>
          <a:bodyPr wrap="square" rtlCol="0">
            <a:spAutoFit/>
          </a:bodyPr>
          <a:lstStyle/>
          <a:p>
            <a:r>
              <a:rPr lang="en-CL" dirty="0">
                <a:solidFill>
                  <a:schemeClr val="bg1">
                    <a:lumMod val="85000"/>
                  </a:schemeClr>
                </a:solidFill>
              </a:rPr>
              <a:t>Primera Escuela Municipal del Agua – AChM </a:t>
            </a:r>
          </a:p>
        </p:txBody>
      </p:sp>
      <p:grpSp>
        <p:nvGrpSpPr>
          <p:cNvPr id="7" name="Group 6">
            <a:extLst>
              <a:ext uri="{FF2B5EF4-FFF2-40B4-BE49-F238E27FC236}">
                <a16:creationId xmlns:a16="http://schemas.microsoft.com/office/drawing/2014/main" id="{E1A8CEAC-39E3-7C46-8BA8-BE18E4AD4FBE}"/>
              </a:ext>
            </a:extLst>
          </p:cNvPr>
          <p:cNvGrpSpPr/>
          <p:nvPr/>
        </p:nvGrpSpPr>
        <p:grpSpPr>
          <a:xfrm>
            <a:off x="0" y="1309559"/>
            <a:ext cx="8611566" cy="543887"/>
            <a:chOff x="3903982" y="384765"/>
            <a:chExt cx="9422662" cy="543887"/>
          </a:xfrm>
        </p:grpSpPr>
        <p:sp>
          <p:nvSpPr>
            <p:cNvPr id="9" name="Rectangle 8">
              <a:extLst>
                <a:ext uri="{FF2B5EF4-FFF2-40B4-BE49-F238E27FC236}">
                  <a16:creationId xmlns:a16="http://schemas.microsoft.com/office/drawing/2014/main" id="{56A88F1B-73C9-6F4E-BD1A-F692A2AB67AB}"/>
                </a:ext>
              </a:extLst>
            </p:cNvPr>
            <p:cNvSpPr/>
            <p:nvPr/>
          </p:nvSpPr>
          <p:spPr>
            <a:xfrm>
              <a:off x="3903982" y="384765"/>
              <a:ext cx="8518355" cy="522569"/>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L">
                <a:solidFill>
                  <a:schemeClr val="accent1"/>
                </a:solidFill>
              </a:endParaRPr>
            </a:p>
          </p:txBody>
        </p:sp>
        <p:sp>
          <p:nvSpPr>
            <p:cNvPr id="10" name="TextBox 9">
              <a:extLst>
                <a:ext uri="{FF2B5EF4-FFF2-40B4-BE49-F238E27FC236}">
                  <a16:creationId xmlns:a16="http://schemas.microsoft.com/office/drawing/2014/main" id="{24D7BDE5-C430-E344-BEBE-958BEDD45A1B}"/>
                </a:ext>
              </a:extLst>
            </p:cNvPr>
            <p:cNvSpPr txBox="1"/>
            <p:nvPr/>
          </p:nvSpPr>
          <p:spPr>
            <a:xfrm>
              <a:off x="5153468" y="405432"/>
              <a:ext cx="8173176" cy="523220"/>
            </a:xfrm>
            <a:prstGeom prst="rect">
              <a:avLst/>
            </a:prstGeom>
            <a:noFill/>
          </p:spPr>
          <p:txBody>
            <a:bodyPr wrap="square" rtlCol="0">
              <a:spAutoFit/>
            </a:bodyPr>
            <a:lstStyle/>
            <a:p>
              <a:r>
                <a:rPr lang="es-MX" sz="2800" b="1" dirty="0">
                  <a:solidFill>
                    <a:srgbClr val="002060"/>
                  </a:solidFill>
                  <a:latin typeface="Constantia" panose="02030602050306030303" pitchFamily="18" charset="0"/>
                </a:rPr>
                <a:t>Sectores rurales: 2,4 millones de personas</a:t>
              </a:r>
              <a:endParaRPr lang="en-CL" sz="1200" b="1" dirty="0">
                <a:solidFill>
                  <a:srgbClr val="002060"/>
                </a:solidFill>
                <a:latin typeface="Constantia" panose="02030602050306030303" pitchFamily="18" charset="0"/>
              </a:endParaRPr>
            </a:p>
          </p:txBody>
        </p:sp>
      </p:grpSp>
      <p:grpSp>
        <p:nvGrpSpPr>
          <p:cNvPr id="14" name="Grupo 8">
            <a:extLst>
              <a:ext uri="{FF2B5EF4-FFF2-40B4-BE49-F238E27FC236}">
                <a16:creationId xmlns:a16="http://schemas.microsoft.com/office/drawing/2014/main" id="{4286CE3D-2032-634E-B4D2-964FA95783D5}"/>
              </a:ext>
            </a:extLst>
          </p:cNvPr>
          <p:cNvGrpSpPr/>
          <p:nvPr/>
        </p:nvGrpSpPr>
        <p:grpSpPr>
          <a:xfrm>
            <a:off x="574157" y="0"/>
            <a:ext cx="10853002" cy="1112369"/>
            <a:chOff x="574157" y="217667"/>
            <a:chExt cx="10853002" cy="1112369"/>
          </a:xfrm>
        </p:grpSpPr>
        <p:pic>
          <p:nvPicPr>
            <p:cNvPr id="15" name="Picture 6" descr="A picture containing text, sign&#10;&#10;Description automatically generated">
              <a:extLst>
                <a:ext uri="{FF2B5EF4-FFF2-40B4-BE49-F238E27FC236}">
                  <a16:creationId xmlns:a16="http://schemas.microsoft.com/office/drawing/2014/main" id="{5E089072-6B05-E94A-85D7-BA7951897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6" name="Group 8">
              <a:extLst>
                <a:ext uri="{FF2B5EF4-FFF2-40B4-BE49-F238E27FC236}">
                  <a16:creationId xmlns:a16="http://schemas.microsoft.com/office/drawing/2014/main" id="{DF807E95-AB12-4342-9A60-C264F188E816}"/>
                </a:ext>
              </a:extLst>
            </p:cNvPr>
            <p:cNvGrpSpPr/>
            <p:nvPr/>
          </p:nvGrpSpPr>
          <p:grpSpPr>
            <a:xfrm>
              <a:off x="9741404" y="217667"/>
              <a:ext cx="1685755" cy="1112369"/>
              <a:chOff x="908922" y="14286"/>
              <a:chExt cx="10371401" cy="6843714"/>
            </a:xfrm>
          </p:grpSpPr>
          <p:pic>
            <p:nvPicPr>
              <p:cNvPr id="17" name="Picture 7" descr="Logo&#10;&#10;Description automatically generated">
                <a:extLst>
                  <a:ext uri="{FF2B5EF4-FFF2-40B4-BE49-F238E27FC236}">
                    <a16:creationId xmlns:a16="http://schemas.microsoft.com/office/drawing/2014/main" id="{5D8BC8A0-1F3A-E940-AA27-E46A7B35FC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8" name="Picture 2" descr="A picture containing shape&#10;&#10;Description automatically generated">
                <a:extLst>
                  <a:ext uri="{FF2B5EF4-FFF2-40B4-BE49-F238E27FC236}">
                    <a16:creationId xmlns:a16="http://schemas.microsoft.com/office/drawing/2014/main" id="{4358C2DD-E09A-EB42-845F-27CB36CC1B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grpSp>
        <p:nvGrpSpPr>
          <p:cNvPr id="21" name="Grupo 20">
            <a:extLst>
              <a:ext uri="{FF2B5EF4-FFF2-40B4-BE49-F238E27FC236}">
                <a16:creationId xmlns:a16="http://schemas.microsoft.com/office/drawing/2014/main" id="{7E7EC869-8304-4442-9609-750E90272C96}"/>
              </a:ext>
            </a:extLst>
          </p:cNvPr>
          <p:cNvGrpSpPr/>
          <p:nvPr/>
        </p:nvGrpSpPr>
        <p:grpSpPr>
          <a:xfrm>
            <a:off x="1383782" y="2114849"/>
            <a:ext cx="2411994" cy="2128994"/>
            <a:chOff x="195" y="2486747"/>
            <a:chExt cx="2411994" cy="2128994"/>
          </a:xfrm>
          <a:solidFill>
            <a:schemeClr val="bg1">
              <a:alpha val="40000"/>
            </a:schemeClr>
          </a:solidFill>
        </p:grpSpPr>
        <p:sp>
          <p:nvSpPr>
            <p:cNvPr id="22" name="Rectángulo 21">
              <a:extLst>
                <a:ext uri="{FF2B5EF4-FFF2-40B4-BE49-F238E27FC236}">
                  <a16:creationId xmlns:a16="http://schemas.microsoft.com/office/drawing/2014/main" id="{2535F665-AF2F-E544-960A-16CFB6B783D5}"/>
                </a:ext>
              </a:extLst>
            </p:cNvPr>
            <p:cNvSpPr/>
            <p:nvPr/>
          </p:nvSpPr>
          <p:spPr>
            <a:xfrm>
              <a:off x="195" y="2486747"/>
              <a:ext cx="2411994" cy="2128994"/>
            </a:xfrm>
            <a:prstGeom prst="rect">
              <a:avLst/>
            </a:prstGeom>
            <a:grpFill/>
            <a:ln w="57150">
              <a:solidFill>
                <a:srgbClr val="B5DC0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CuadroTexto 22">
              <a:extLst>
                <a:ext uri="{FF2B5EF4-FFF2-40B4-BE49-F238E27FC236}">
                  <a16:creationId xmlns:a16="http://schemas.microsoft.com/office/drawing/2014/main" id="{CFBA0747-F22D-3845-8E38-4AEC6EF057A2}"/>
                </a:ext>
              </a:extLst>
            </p:cNvPr>
            <p:cNvSpPr txBox="1"/>
            <p:nvPr/>
          </p:nvSpPr>
          <p:spPr>
            <a:xfrm>
              <a:off x="195" y="2486747"/>
              <a:ext cx="2411994" cy="2128994"/>
            </a:xfrm>
            <a:prstGeom prst="rect">
              <a:avLst/>
            </a:prstGeom>
            <a:grpFill/>
            <a:ln w="5715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b="1" kern="1200" dirty="0">
                  <a:solidFill>
                    <a:schemeClr val="tx1"/>
                  </a:solidFill>
                </a:rPr>
                <a:t>Cobertura de AP</a:t>
              </a:r>
            </a:p>
            <a:p>
              <a:pPr marL="0" lvl="0" indent="0" algn="ctr" defTabSz="711200">
                <a:lnSpc>
                  <a:spcPct val="90000"/>
                </a:lnSpc>
                <a:spcBef>
                  <a:spcPct val="0"/>
                </a:spcBef>
                <a:spcAft>
                  <a:spcPct val="35000"/>
                </a:spcAft>
                <a:buNone/>
              </a:pPr>
              <a:r>
                <a:rPr lang="es-CL" sz="4000" b="1" dirty="0">
                  <a:solidFill>
                    <a:srgbClr val="002060"/>
                  </a:solidFill>
                </a:rPr>
                <a:t>71%</a:t>
              </a:r>
              <a:endParaRPr lang="es-CL" sz="4000" b="1" kern="1200" dirty="0">
                <a:solidFill>
                  <a:srgbClr val="002060"/>
                </a:solidFill>
              </a:endParaRPr>
            </a:p>
          </p:txBody>
        </p:sp>
      </p:grpSp>
      <p:sp>
        <p:nvSpPr>
          <p:cNvPr id="4" name="Rectángulo 3">
            <a:extLst>
              <a:ext uri="{FF2B5EF4-FFF2-40B4-BE49-F238E27FC236}">
                <a16:creationId xmlns:a16="http://schemas.microsoft.com/office/drawing/2014/main" id="{837CE1E8-A928-CF41-A3A2-0B027EFF97E5}"/>
              </a:ext>
            </a:extLst>
          </p:cNvPr>
          <p:cNvSpPr/>
          <p:nvPr/>
        </p:nvSpPr>
        <p:spPr>
          <a:xfrm>
            <a:off x="1136084" y="5162353"/>
            <a:ext cx="9899408" cy="400110"/>
          </a:xfrm>
          <a:prstGeom prst="rect">
            <a:avLst/>
          </a:prstGeom>
        </p:spPr>
        <p:txBody>
          <a:bodyPr wrap="square">
            <a:spAutoFit/>
          </a:bodyPr>
          <a:lstStyle/>
          <a:p>
            <a:pPr algn="just"/>
            <a:r>
              <a:rPr lang="es-CL" sz="2000" b="1" dirty="0">
                <a:solidFill>
                  <a:schemeClr val="bg1"/>
                </a:solidFill>
              </a:rPr>
              <a:t>Operado por + de 3.000 SSR</a:t>
            </a:r>
            <a:endParaRPr lang="es-CL" sz="2400" dirty="0">
              <a:solidFill>
                <a:schemeClr val="bg1"/>
              </a:solidFill>
            </a:endParaRPr>
          </a:p>
        </p:txBody>
      </p:sp>
      <p:grpSp>
        <p:nvGrpSpPr>
          <p:cNvPr id="24" name="Grupo 23">
            <a:extLst>
              <a:ext uri="{FF2B5EF4-FFF2-40B4-BE49-F238E27FC236}">
                <a16:creationId xmlns:a16="http://schemas.microsoft.com/office/drawing/2014/main" id="{52BA6078-9B7A-EA4E-89A9-6203EDB9D18B}"/>
              </a:ext>
            </a:extLst>
          </p:cNvPr>
          <p:cNvGrpSpPr/>
          <p:nvPr/>
        </p:nvGrpSpPr>
        <p:grpSpPr>
          <a:xfrm>
            <a:off x="4890003" y="2072864"/>
            <a:ext cx="2411994" cy="2128994"/>
            <a:chOff x="195" y="2486747"/>
            <a:chExt cx="2411994" cy="2128994"/>
          </a:xfrm>
          <a:noFill/>
        </p:grpSpPr>
        <p:sp>
          <p:nvSpPr>
            <p:cNvPr id="25" name="Rectángulo 24">
              <a:extLst>
                <a:ext uri="{FF2B5EF4-FFF2-40B4-BE49-F238E27FC236}">
                  <a16:creationId xmlns:a16="http://schemas.microsoft.com/office/drawing/2014/main" id="{C867D6C7-FBCF-E145-83ED-22558029C6B0}"/>
                </a:ext>
              </a:extLst>
            </p:cNvPr>
            <p:cNvSpPr/>
            <p:nvPr/>
          </p:nvSpPr>
          <p:spPr>
            <a:xfrm>
              <a:off x="195" y="2486747"/>
              <a:ext cx="2411994" cy="2128994"/>
            </a:xfrm>
            <a:prstGeom prst="rect">
              <a:avLst/>
            </a:prstGeom>
            <a:grpFill/>
            <a:ln w="57150">
              <a:solidFill>
                <a:srgbClr val="B5DC0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8117CFCA-AFC3-9C43-A620-AB2912828B94}"/>
                </a:ext>
              </a:extLst>
            </p:cNvPr>
            <p:cNvSpPr txBox="1"/>
            <p:nvPr/>
          </p:nvSpPr>
          <p:spPr>
            <a:xfrm>
              <a:off x="195" y="2486747"/>
              <a:ext cx="2411994" cy="2128994"/>
            </a:xfrm>
            <a:prstGeom prst="rect">
              <a:avLst/>
            </a:prstGeom>
            <a:solidFill>
              <a:schemeClr val="bg1">
                <a:alpha val="40000"/>
              </a:schemeClr>
            </a:solidFill>
            <a:ln w="5715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s-CL" sz="1600" b="1" kern="1200" dirty="0">
                <a:solidFill>
                  <a:srgbClr val="00BDCF"/>
                </a:solidFill>
              </a:endParaRPr>
            </a:p>
            <a:p>
              <a:pPr marL="0" lvl="0" indent="0" algn="ctr" defTabSz="711200">
                <a:lnSpc>
                  <a:spcPct val="90000"/>
                </a:lnSpc>
                <a:spcBef>
                  <a:spcPct val="0"/>
                </a:spcBef>
                <a:spcAft>
                  <a:spcPct val="35000"/>
                </a:spcAft>
                <a:buNone/>
              </a:pPr>
              <a:r>
                <a:rPr lang="es-CL" b="1" kern="1200" dirty="0">
                  <a:solidFill>
                    <a:schemeClr val="tx1"/>
                  </a:solidFill>
                </a:rPr>
                <a:t>Cobertura de Alcantarillado</a:t>
              </a:r>
            </a:p>
            <a:p>
              <a:pPr marL="0" lvl="0" indent="0" algn="ctr" defTabSz="711200">
                <a:lnSpc>
                  <a:spcPct val="90000"/>
                </a:lnSpc>
                <a:spcBef>
                  <a:spcPct val="0"/>
                </a:spcBef>
                <a:spcAft>
                  <a:spcPct val="35000"/>
                </a:spcAft>
                <a:buNone/>
              </a:pPr>
              <a:r>
                <a:rPr lang="es-CL" sz="4000" b="1" dirty="0">
                  <a:solidFill>
                    <a:srgbClr val="002060"/>
                  </a:solidFill>
                </a:rPr>
                <a:t>18%</a:t>
              </a:r>
              <a:endParaRPr lang="es-CL" sz="4000" b="1" kern="1200" dirty="0">
                <a:solidFill>
                  <a:srgbClr val="002060"/>
                </a:solidFill>
              </a:endParaRPr>
            </a:p>
            <a:p>
              <a:pPr marL="0" lvl="0" indent="0" algn="ctr" defTabSz="711200">
                <a:lnSpc>
                  <a:spcPct val="90000"/>
                </a:lnSpc>
                <a:spcBef>
                  <a:spcPct val="0"/>
                </a:spcBef>
                <a:spcAft>
                  <a:spcPct val="35000"/>
                </a:spcAft>
                <a:buNone/>
              </a:pPr>
              <a:endParaRPr lang="es-CL" sz="1600" b="1" kern="1200" dirty="0">
                <a:solidFill>
                  <a:srgbClr val="00BDCF"/>
                </a:solidFill>
              </a:endParaRPr>
            </a:p>
          </p:txBody>
        </p:sp>
      </p:grpSp>
      <p:grpSp>
        <p:nvGrpSpPr>
          <p:cNvPr id="27" name="Grupo 26">
            <a:extLst>
              <a:ext uri="{FF2B5EF4-FFF2-40B4-BE49-F238E27FC236}">
                <a16:creationId xmlns:a16="http://schemas.microsoft.com/office/drawing/2014/main" id="{1C75E2AF-77D4-124F-BE0F-685E6AFD0E08}"/>
              </a:ext>
            </a:extLst>
          </p:cNvPr>
          <p:cNvGrpSpPr/>
          <p:nvPr/>
        </p:nvGrpSpPr>
        <p:grpSpPr>
          <a:xfrm>
            <a:off x="8396224" y="2072864"/>
            <a:ext cx="2411994" cy="2128994"/>
            <a:chOff x="8103409" y="2486747"/>
            <a:chExt cx="2411994" cy="2128994"/>
          </a:xfrm>
          <a:solidFill>
            <a:schemeClr val="bg1">
              <a:alpha val="40000"/>
            </a:schemeClr>
          </a:solidFill>
        </p:grpSpPr>
        <p:sp>
          <p:nvSpPr>
            <p:cNvPr id="28" name="Rectángulo 27">
              <a:extLst>
                <a:ext uri="{FF2B5EF4-FFF2-40B4-BE49-F238E27FC236}">
                  <a16:creationId xmlns:a16="http://schemas.microsoft.com/office/drawing/2014/main" id="{9FBB0B11-F3EE-9840-B71E-E32CCD443975}"/>
                </a:ext>
              </a:extLst>
            </p:cNvPr>
            <p:cNvSpPr/>
            <p:nvPr/>
          </p:nvSpPr>
          <p:spPr>
            <a:xfrm>
              <a:off x="8103409" y="2486747"/>
              <a:ext cx="2411994" cy="2128994"/>
            </a:xfrm>
            <a:prstGeom prst="rect">
              <a:avLst/>
            </a:prstGeom>
            <a:grpFill/>
            <a:ln w="57150">
              <a:solidFill>
                <a:srgbClr val="B5DC0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CuadroTexto 28">
              <a:extLst>
                <a:ext uri="{FF2B5EF4-FFF2-40B4-BE49-F238E27FC236}">
                  <a16:creationId xmlns:a16="http://schemas.microsoft.com/office/drawing/2014/main" id="{F08A472E-A90E-584E-863A-495130DCFD79}"/>
                </a:ext>
              </a:extLst>
            </p:cNvPr>
            <p:cNvSpPr txBox="1"/>
            <p:nvPr/>
          </p:nvSpPr>
          <p:spPr>
            <a:xfrm>
              <a:off x="8103409" y="2486747"/>
              <a:ext cx="2411994" cy="2128994"/>
            </a:xfrm>
            <a:prstGeom prst="rect">
              <a:avLst/>
            </a:prstGeom>
            <a:grpFill/>
            <a:ln w="5715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b="1" dirty="0">
                  <a:solidFill>
                    <a:schemeClr val="tx1"/>
                  </a:solidFill>
                </a:rPr>
                <a:t>cobertura</a:t>
              </a:r>
              <a:r>
                <a:rPr lang="es-CL" b="1" kern="1200" dirty="0">
                  <a:solidFill>
                    <a:schemeClr val="tx1"/>
                  </a:solidFill>
                </a:rPr>
                <a:t> de tratamiento de A.S</a:t>
              </a:r>
            </a:p>
            <a:p>
              <a:pPr marL="0" lvl="0" indent="0" algn="ctr" defTabSz="711200">
                <a:lnSpc>
                  <a:spcPct val="90000"/>
                </a:lnSpc>
                <a:spcBef>
                  <a:spcPct val="0"/>
                </a:spcBef>
                <a:spcAft>
                  <a:spcPct val="35000"/>
                </a:spcAft>
                <a:buNone/>
              </a:pPr>
              <a:r>
                <a:rPr lang="es-CL" sz="4000" b="1" dirty="0">
                  <a:solidFill>
                    <a:srgbClr val="002060"/>
                  </a:solidFill>
                </a:rPr>
                <a:t>3%</a:t>
              </a:r>
              <a:endParaRPr lang="es-CL" sz="4000" b="1" kern="1200" dirty="0">
                <a:solidFill>
                  <a:srgbClr val="002060"/>
                </a:solidFill>
              </a:endParaRPr>
            </a:p>
          </p:txBody>
        </p:sp>
      </p:grpSp>
    </p:spTree>
    <p:extLst>
      <p:ext uri="{BB962C8B-B14F-4D97-AF65-F5344CB8AC3E}">
        <p14:creationId xmlns:p14="http://schemas.microsoft.com/office/powerpoint/2010/main" val="201702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1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1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1">
            <a:extLst>
              <a:ext uri="{FF2B5EF4-FFF2-40B4-BE49-F238E27FC236}">
                <a16:creationId xmlns:a16="http://schemas.microsoft.com/office/drawing/2014/main" id="{D1F77F06-65F9-3649-BABF-E03126DBE8EA}"/>
              </a:ext>
            </a:extLst>
          </p:cNvPr>
          <p:cNvGrpSpPr/>
          <p:nvPr/>
        </p:nvGrpSpPr>
        <p:grpSpPr>
          <a:xfrm>
            <a:off x="3219500" y="83191"/>
            <a:ext cx="6521904" cy="1313111"/>
            <a:chOff x="3696592" y="503069"/>
            <a:chExt cx="5004503" cy="982908"/>
          </a:xfrm>
        </p:grpSpPr>
        <p:sp>
          <p:nvSpPr>
            <p:cNvPr id="7" name="Rectangle 12">
              <a:extLst>
                <a:ext uri="{FF2B5EF4-FFF2-40B4-BE49-F238E27FC236}">
                  <a16:creationId xmlns:a16="http://schemas.microsoft.com/office/drawing/2014/main" id="{BF012352-50FD-4041-A09A-C0549327AE58}"/>
                </a:ext>
              </a:extLst>
            </p:cNvPr>
            <p:cNvSpPr/>
            <p:nvPr/>
          </p:nvSpPr>
          <p:spPr>
            <a:xfrm>
              <a:off x="3696592" y="503069"/>
              <a:ext cx="4209922" cy="982908"/>
            </a:xfrm>
            <a:prstGeom prst="rect">
              <a:avLst/>
            </a:prstGeom>
            <a:solidFill>
              <a:srgbClr val="B3DD4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accent1"/>
                  </a:solidFill>
                </a:rPr>
                <a:t> </a:t>
              </a:r>
              <a:endParaRPr lang="en-CL" dirty="0">
                <a:solidFill>
                  <a:schemeClr val="accent1"/>
                </a:solidFill>
              </a:endParaRPr>
            </a:p>
          </p:txBody>
        </p:sp>
        <p:sp>
          <p:nvSpPr>
            <p:cNvPr id="8" name="TextBox 13">
              <a:extLst>
                <a:ext uri="{FF2B5EF4-FFF2-40B4-BE49-F238E27FC236}">
                  <a16:creationId xmlns:a16="http://schemas.microsoft.com/office/drawing/2014/main" id="{3C308B80-94AF-D148-874F-6D08640854C4}"/>
                </a:ext>
              </a:extLst>
            </p:cNvPr>
            <p:cNvSpPr txBox="1"/>
            <p:nvPr/>
          </p:nvSpPr>
          <p:spPr>
            <a:xfrm>
              <a:off x="3950622" y="513617"/>
              <a:ext cx="4750473" cy="276457"/>
            </a:xfrm>
            <a:prstGeom prst="rect">
              <a:avLst/>
            </a:prstGeom>
            <a:noFill/>
          </p:spPr>
          <p:txBody>
            <a:bodyPr wrap="square" rtlCol="0">
              <a:spAutoFit/>
            </a:bodyPr>
            <a:lstStyle/>
            <a:p>
              <a:pPr algn="ctr"/>
              <a:endParaRPr lang="en-CL" dirty="0"/>
            </a:p>
          </p:txBody>
        </p:sp>
      </p:grpSp>
      <p:grpSp>
        <p:nvGrpSpPr>
          <p:cNvPr id="11" name="Grupo 6">
            <a:extLst>
              <a:ext uri="{FF2B5EF4-FFF2-40B4-BE49-F238E27FC236}">
                <a16:creationId xmlns:a16="http://schemas.microsoft.com/office/drawing/2014/main" id="{B94E055B-0F79-7F45-A7D5-81583FF4FD36}"/>
              </a:ext>
            </a:extLst>
          </p:cNvPr>
          <p:cNvGrpSpPr/>
          <p:nvPr/>
        </p:nvGrpSpPr>
        <p:grpSpPr>
          <a:xfrm>
            <a:off x="574157" y="18167"/>
            <a:ext cx="10853002" cy="1112369"/>
            <a:chOff x="574157" y="217667"/>
            <a:chExt cx="10853002" cy="1112369"/>
          </a:xfrm>
        </p:grpSpPr>
        <p:pic>
          <p:nvPicPr>
            <p:cNvPr id="12" name="Picture 6" descr="A picture containing text, sign&#10;&#10;Description automatically generated">
              <a:extLst>
                <a:ext uri="{FF2B5EF4-FFF2-40B4-BE49-F238E27FC236}">
                  <a16:creationId xmlns:a16="http://schemas.microsoft.com/office/drawing/2014/main" id="{EB2E04A9-DF4E-9446-AEC2-0CDC65D65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57" y="601197"/>
              <a:ext cx="1720155" cy="673104"/>
            </a:xfrm>
            <a:prstGeom prst="rect">
              <a:avLst/>
            </a:prstGeom>
          </p:spPr>
        </p:pic>
        <p:grpSp>
          <p:nvGrpSpPr>
            <p:cNvPr id="13" name="Group 14">
              <a:extLst>
                <a:ext uri="{FF2B5EF4-FFF2-40B4-BE49-F238E27FC236}">
                  <a16:creationId xmlns:a16="http://schemas.microsoft.com/office/drawing/2014/main" id="{2A5527FD-7544-CF41-A855-703FF737BA65}"/>
                </a:ext>
              </a:extLst>
            </p:cNvPr>
            <p:cNvGrpSpPr/>
            <p:nvPr/>
          </p:nvGrpSpPr>
          <p:grpSpPr>
            <a:xfrm>
              <a:off x="9741404" y="217667"/>
              <a:ext cx="1685755" cy="1112369"/>
              <a:chOff x="908922" y="14286"/>
              <a:chExt cx="10371401" cy="6843714"/>
            </a:xfrm>
          </p:grpSpPr>
          <p:pic>
            <p:nvPicPr>
              <p:cNvPr id="14" name="Picture 7" descr="Logo&#10;&#10;Description automatically generated">
                <a:extLst>
                  <a:ext uri="{FF2B5EF4-FFF2-40B4-BE49-F238E27FC236}">
                    <a16:creationId xmlns:a16="http://schemas.microsoft.com/office/drawing/2014/main" id="{6B19CE2C-64A9-734F-9779-9D2EBDC32D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922" y="14286"/>
                <a:ext cx="10371401" cy="6843714"/>
              </a:xfrm>
              <a:prstGeom prst="rect">
                <a:avLst/>
              </a:prstGeom>
            </p:spPr>
          </p:pic>
          <p:pic>
            <p:nvPicPr>
              <p:cNvPr id="15" name="Picture 2" descr="A picture containing shape&#10;&#10;Description automatically generated">
                <a:extLst>
                  <a:ext uri="{FF2B5EF4-FFF2-40B4-BE49-F238E27FC236}">
                    <a16:creationId xmlns:a16="http://schemas.microsoft.com/office/drawing/2014/main" id="{C81B69C3-9A0F-8B4B-8926-C3F03FFE21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0" t="6042" r="36721" b="5001"/>
              <a:stretch/>
            </p:blipFill>
            <p:spPr>
              <a:xfrm>
                <a:off x="1400174" y="414338"/>
                <a:ext cx="6072189" cy="6100762"/>
              </a:xfrm>
              <a:prstGeom prst="rect">
                <a:avLst/>
              </a:prstGeom>
            </p:spPr>
          </p:pic>
        </p:grpSp>
      </p:grpSp>
      <p:sp>
        <p:nvSpPr>
          <p:cNvPr id="16" name="TextBox 1">
            <a:extLst>
              <a:ext uri="{FF2B5EF4-FFF2-40B4-BE49-F238E27FC236}">
                <a16:creationId xmlns:a16="http://schemas.microsoft.com/office/drawing/2014/main" id="{A644BFEF-4D1B-AF42-AF5C-F3E0F0F2CE04}"/>
              </a:ext>
            </a:extLst>
          </p:cNvPr>
          <p:cNvSpPr txBox="1"/>
          <p:nvPr/>
        </p:nvSpPr>
        <p:spPr>
          <a:xfrm>
            <a:off x="268646" y="6338807"/>
            <a:ext cx="5858360" cy="369332"/>
          </a:xfrm>
          <a:prstGeom prst="rect">
            <a:avLst/>
          </a:prstGeom>
          <a:noFill/>
        </p:spPr>
        <p:txBody>
          <a:bodyPr wrap="square" rtlCol="0">
            <a:spAutoFit/>
          </a:bodyPr>
          <a:lstStyle/>
          <a:p>
            <a:r>
              <a:rPr lang="en-CL" dirty="0">
                <a:solidFill>
                  <a:schemeClr val="tx1">
                    <a:lumMod val="65000"/>
                    <a:lumOff val="35000"/>
                  </a:schemeClr>
                </a:solidFill>
              </a:rPr>
              <a:t>Primera Escuela Municipal del Agua – AChM </a:t>
            </a:r>
          </a:p>
        </p:txBody>
      </p:sp>
      <p:sp>
        <p:nvSpPr>
          <p:cNvPr id="9" name="Rectángulo 8"/>
          <p:cNvSpPr/>
          <p:nvPr/>
        </p:nvSpPr>
        <p:spPr>
          <a:xfrm>
            <a:off x="1856212" y="3277402"/>
            <a:ext cx="6849688" cy="1749710"/>
          </a:xfrm>
          <a:prstGeom prst="rect">
            <a:avLst/>
          </a:prstGeom>
        </p:spPr>
        <p:txBody>
          <a:bodyPr wrap="square">
            <a:spAutoFit/>
          </a:bodyPr>
          <a:lstStyle/>
          <a:p>
            <a:pPr algn="just">
              <a:lnSpc>
                <a:spcPct val="107000"/>
              </a:lnSpc>
              <a:spcAft>
                <a:spcPts val="800"/>
              </a:spcAft>
            </a:pPr>
            <a:r>
              <a:rPr lang="es-CL" dirty="0">
                <a:solidFill>
                  <a:srgbClr val="1C1C1C"/>
                </a:solidFill>
                <a:latin typeface="Calibri" panose="020F0502020204030204" pitchFamily="34" charset="0"/>
                <a:ea typeface="Calibri" panose="020F0502020204030204" pitchFamily="34" charset="0"/>
                <a:cs typeface="Calibri" panose="020F0502020204030204" pitchFamily="34" charset="0"/>
              </a:rPr>
              <a:t>Las empresas socias de </a:t>
            </a:r>
            <a:r>
              <a:rPr lang="es-CL" dirty="0" err="1">
                <a:solidFill>
                  <a:srgbClr val="1C1C1C"/>
                </a:solidFill>
                <a:latin typeface="Calibri" panose="020F0502020204030204" pitchFamily="34" charset="0"/>
                <a:ea typeface="Calibri" panose="020F0502020204030204" pitchFamily="34" charset="0"/>
                <a:cs typeface="Calibri" panose="020F0502020204030204" pitchFamily="34" charset="0"/>
              </a:rPr>
              <a:t>Andess</a:t>
            </a:r>
            <a:r>
              <a:rPr lang="es-CL" dirty="0">
                <a:solidFill>
                  <a:srgbClr val="1C1C1C"/>
                </a:solidFill>
                <a:latin typeface="Calibri" panose="020F0502020204030204" pitchFamily="34" charset="0"/>
                <a:ea typeface="Calibri" panose="020F0502020204030204" pitchFamily="34" charset="0"/>
                <a:cs typeface="Calibri" panose="020F0502020204030204" pitchFamily="34" charset="0"/>
              </a:rPr>
              <a:t> abastecen a 5,3 millones de hogares urbanos, satisfaciendo las necesidades de 15 millones de personas las 24 horas del día, todos los días del año. La cobertura urbana de agua potable a nivel nacional alcanza un 99,8%.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CL" sz="1200" dirty="0">
                <a:latin typeface="Calibri" panose="020F0502020204030204" pitchFamily="34" charset="0"/>
                <a:ea typeface="Calibri" panose="020F0502020204030204" pitchFamily="34" charset="0"/>
                <a:cs typeface="Times New Roman" panose="02020603050405020304" pitchFamily="18" charset="0"/>
              </a:rPr>
              <a:t>Estrategia Nacional de Recursos Hídricos 2012  - 2025. Ministerio de Obras Públicas. Usos del agua: Sector Sanitario </a:t>
            </a:r>
            <a:r>
              <a:rPr lang="es-CL"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https://www.mop.cl/Documents/ENRH_2013_OK.pdf</a:t>
            </a:r>
            <a:r>
              <a:rPr lang="es-CL" sz="1200" dirty="0">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CuadroTexto 1"/>
          <p:cNvSpPr txBox="1"/>
          <p:nvPr/>
        </p:nvSpPr>
        <p:spPr>
          <a:xfrm>
            <a:off x="3657600" y="1900989"/>
            <a:ext cx="4764505" cy="646331"/>
          </a:xfrm>
          <a:prstGeom prst="rect">
            <a:avLst/>
          </a:prstGeom>
          <a:noFill/>
        </p:spPr>
        <p:txBody>
          <a:bodyPr wrap="square" rtlCol="0">
            <a:spAutoFit/>
          </a:bodyPr>
          <a:lstStyle/>
          <a:p>
            <a:r>
              <a:rPr lang="es-ES" dirty="0"/>
              <a:t>Sacar del módulo 1 las coberturas ( urbano y rural)</a:t>
            </a:r>
            <a:endParaRPr lang="en-US" dirty="0"/>
          </a:p>
        </p:txBody>
      </p:sp>
      <p:sp>
        <p:nvSpPr>
          <p:cNvPr id="3" name="Rectángulo 2"/>
          <p:cNvSpPr/>
          <p:nvPr/>
        </p:nvSpPr>
        <p:spPr>
          <a:xfrm>
            <a:off x="4264414" y="503990"/>
            <a:ext cx="3396571" cy="375552"/>
          </a:xfrm>
          <a:prstGeom prst="rect">
            <a:avLst/>
          </a:prstGeom>
        </p:spPr>
        <p:txBody>
          <a:bodyPr wrap="none">
            <a:spAutoFit/>
          </a:bodyPr>
          <a:lstStyle/>
          <a:p>
            <a:pPr lvl="0" algn="just">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Factibilidad de Servicios Sanitarios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7685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6E507ED146D8349A6C4BB1F0D96A691" ma:contentTypeVersion="13" ma:contentTypeDescription="Crear nuevo documento." ma:contentTypeScope="" ma:versionID="67b3b3036573ff9e989a21d7f6258f7c">
  <xsd:schema xmlns:xsd="http://www.w3.org/2001/XMLSchema" xmlns:xs="http://www.w3.org/2001/XMLSchema" xmlns:p="http://schemas.microsoft.com/office/2006/metadata/properties" xmlns:ns2="2a4ac1d7-f3c3-4aba-9633-7219974c3445" xmlns:ns3="4b551ade-6295-4e51-aca3-fc9e7b912227" targetNamespace="http://schemas.microsoft.com/office/2006/metadata/properties" ma:root="true" ma:fieldsID="8403c000df3ec3538a15e5b41b3316b4" ns2:_="" ns3:_="">
    <xsd:import namespace="2a4ac1d7-f3c3-4aba-9633-7219974c3445"/>
    <xsd:import namespace="4b551ade-6295-4e51-aca3-fc9e7b9122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4ac1d7-f3c3-4aba-9633-7219974c34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551ade-6295-4e51-aca3-fc9e7b912227" elementFormDefault="qualified">
    <xsd:import namespace="http://schemas.microsoft.com/office/2006/documentManagement/types"/>
    <xsd:import namespace="http://schemas.microsoft.com/office/infopath/2007/PartnerControls"/>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B4078C5-1164-462D-B974-B8CA00443DC2}"/>
</file>

<file path=customXml/itemProps2.xml><?xml version="1.0" encoding="utf-8"?>
<ds:datastoreItem xmlns:ds="http://schemas.openxmlformats.org/officeDocument/2006/customXml" ds:itemID="{D446DED4-1F2E-4D59-B4ED-B35F0FAD27E1}"/>
</file>

<file path=customXml/itemProps3.xml><?xml version="1.0" encoding="utf-8"?>
<ds:datastoreItem xmlns:ds="http://schemas.openxmlformats.org/officeDocument/2006/customXml" ds:itemID="{5C5AEB30-1AAD-4594-9118-25C160D61885}"/>
</file>

<file path=docProps/app.xml><?xml version="1.0" encoding="utf-8"?>
<Properties xmlns="http://schemas.openxmlformats.org/officeDocument/2006/extended-properties" xmlns:vt="http://schemas.openxmlformats.org/officeDocument/2006/docPropsVTypes">
  <TotalTime>10145</TotalTime>
  <Words>2941</Words>
  <Application>Microsoft Macintosh PowerPoint</Application>
  <PresentationFormat>Panorámica</PresentationFormat>
  <Paragraphs>268</Paragraphs>
  <Slides>30</Slides>
  <Notes>4</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30</vt:i4>
      </vt:variant>
    </vt:vector>
  </HeadingPairs>
  <TitlesOfParts>
    <vt:vector size="43" baseType="lpstr">
      <vt:lpstr>Apple Braille Pinpoint 8 Dot</vt:lpstr>
      <vt:lpstr>Arial</vt:lpstr>
      <vt:lpstr>Calibri</vt:lpstr>
      <vt:lpstr>Calibri Light</vt:lpstr>
      <vt:lpstr>Constantia</vt:lpstr>
      <vt:lpstr>Montserrat Light</vt:lpstr>
      <vt:lpstr>Noto Sans Avestan</vt:lpstr>
      <vt:lpstr>Open Sans</vt:lpstr>
      <vt:lpstr>Roboto</vt:lpstr>
      <vt:lpstr>Roboto-Medium</vt:lpstr>
      <vt:lpstr>Roboto-Regular</vt:lpstr>
      <vt:lpstr>Symbol</vt:lpstr>
      <vt:lpstr>Tema de Office</vt:lpstr>
      <vt:lpstr>Presentación de PowerPoint</vt:lpstr>
      <vt:lpstr>Presentación de PowerPoint</vt:lpstr>
      <vt:lpstr>Presentación de PowerPoint</vt:lpstr>
      <vt:lpstr>Un poco de historia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Yazmín</dc:creator>
  <cp:lastModifiedBy>Patricio Herrada Barrera</cp:lastModifiedBy>
  <cp:revision>642</cp:revision>
  <dcterms:created xsi:type="dcterms:W3CDTF">2021-07-12T01:37:27Z</dcterms:created>
  <dcterms:modified xsi:type="dcterms:W3CDTF">2021-09-04T15:56:25Z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0x01010076E507ED146D8349A6C4BB1F0D96A691</vt:lpwstr>
  </property>
</Properties>
</file>